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37"/>
  </p:notesMasterIdLst>
  <p:sldIdLst>
    <p:sldId id="256" r:id="rId2"/>
    <p:sldId id="265" r:id="rId3"/>
    <p:sldId id="266" r:id="rId4"/>
    <p:sldId id="267" r:id="rId5"/>
    <p:sldId id="268" r:id="rId6"/>
    <p:sldId id="270" r:id="rId7"/>
    <p:sldId id="257" r:id="rId8"/>
    <p:sldId id="269" r:id="rId9"/>
    <p:sldId id="262" r:id="rId10"/>
    <p:sldId id="271" r:id="rId11"/>
    <p:sldId id="272" r:id="rId12"/>
    <p:sldId id="273" r:id="rId13"/>
    <p:sldId id="276" r:id="rId14"/>
    <p:sldId id="275" r:id="rId15"/>
    <p:sldId id="277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9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78" r:id="rId35"/>
    <p:sldId id="264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59"/>
    <p:restoredTop sz="95567" autoAdjust="0"/>
  </p:normalViewPr>
  <p:slideViewPr>
    <p:cSldViewPr>
      <p:cViewPr>
        <p:scale>
          <a:sx n="100" d="100"/>
          <a:sy n="100" d="100"/>
        </p:scale>
        <p:origin x="-102" y="-168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3FD86C8-945F-44BB-8B81-22AE70EC9256}" type="datetime1">
              <a:rPr lang="ko-KR" altLang="en-US"/>
              <a:pPr lvl="0">
                <a:defRPr/>
              </a:pPr>
              <a:t>2018-12-08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4B21EF8-0B71-450A-8BCC-0BE822FB275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885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4B21EF8-0B71-450A-8BCC-0BE822FB2757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208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615B-064D-4E7B-8E9B-5EEFA1EA61D4}" type="datetimeFigureOut">
              <a:rPr lang="ko-KR" altLang="en-US" smtClean="0"/>
              <a:pPr/>
              <a:t>2018-12-08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4080A-9CF7-42E2-AE24-E1CDB7F1CC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134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615B-064D-4E7B-8E9B-5EEFA1EA61D4}" type="datetimeFigureOut">
              <a:rPr lang="ko-KR" altLang="en-US" smtClean="0"/>
              <a:pPr/>
              <a:t>2018-12-08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4080A-9CF7-42E2-AE24-E1CDB7F1CC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05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615B-064D-4E7B-8E9B-5EEFA1EA61D4}" type="datetimeFigureOut">
              <a:rPr lang="ko-KR" altLang="en-US" smtClean="0"/>
              <a:pPr/>
              <a:t>2018-12-08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4080A-9CF7-42E2-AE24-E1CDB7F1CC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57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615B-064D-4E7B-8E9B-5EEFA1EA61D4}" type="datetimeFigureOut">
              <a:rPr lang="ko-KR" altLang="en-US" smtClean="0"/>
              <a:pPr/>
              <a:t>2018-12-08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4080A-9CF7-42E2-AE24-E1CDB7F1CC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755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615B-064D-4E7B-8E9B-5EEFA1EA61D4}" type="datetimeFigureOut">
              <a:rPr lang="ko-KR" altLang="en-US" smtClean="0"/>
              <a:pPr/>
              <a:t>2018-12-08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4080A-9CF7-42E2-AE24-E1CDB7F1CC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014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615B-064D-4E7B-8E9B-5EEFA1EA61D4}" type="datetimeFigureOut">
              <a:rPr lang="ko-KR" altLang="en-US" smtClean="0"/>
              <a:pPr/>
              <a:t>2018-12-08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4080A-9CF7-42E2-AE24-E1CDB7F1CC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1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615B-064D-4E7B-8E9B-5EEFA1EA61D4}" type="datetimeFigureOut">
              <a:rPr lang="ko-KR" altLang="en-US" smtClean="0"/>
              <a:pPr/>
              <a:t>2018-12-08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4080A-9CF7-42E2-AE24-E1CDB7F1CC7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432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615B-064D-4E7B-8E9B-5EEFA1EA61D4}" type="datetimeFigureOut">
              <a:rPr lang="ko-KR" altLang="en-US" smtClean="0"/>
              <a:pPr/>
              <a:t>2018-12-08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4080A-9CF7-42E2-AE24-E1CDB7F1CC7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615B-064D-4E7B-8E9B-5EEFA1EA61D4}" type="datetimeFigureOut">
              <a:rPr lang="ko-KR" altLang="en-US" smtClean="0"/>
              <a:pPr/>
              <a:t>2018-12-08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4080A-9CF7-42E2-AE24-E1CDB7F1CC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493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615B-064D-4E7B-8E9B-5EEFA1EA61D4}" type="datetimeFigureOut">
              <a:rPr lang="ko-KR" altLang="en-US" smtClean="0"/>
              <a:pPr/>
              <a:t>2018-12-08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4080A-9CF7-42E2-AE24-E1CDB7F1CC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089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615B-064D-4E7B-8E9B-5EEFA1EA61D4}" type="datetimeFigureOut">
              <a:rPr lang="ko-KR" altLang="en-US" smtClean="0"/>
              <a:pPr/>
              <a:t>2018-12-08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4080A-9CF7-42E2-AE24-E1CDB7F1CC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490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D2A615B-064D-4E7B-8E9B-5EEFA1EA61D4}" type="datetimeFigureOut">
              <a:rPr lang="ko-KR" altLang="en-US" smtClean="0"/>
              <a:pPr/>
              <a:t>2018-12-08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4080A-9CF7-42E2-AE24-E1CDB7F1CC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67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jpeg"/><Relationship Id="rId7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Window0000.mp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Window0000.mp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Window0000.mpg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4555" y="1916832"/>
            <a:ext cx="3969433" cy="3691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1979712" y="459924"/>
            <a:ext cx="4608512" cy="16812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5000"/>
              <a:t>C# </a:t>
            </a:r>
            <a:r>
              <a:rPr lang="ko-KR" altLang="en-US" sz="5000"/>
              <a:t>프로그래밍 </a:t>
            </a:r>
          </a:p>
          <a:p>
            <a:pPr algn="ctr">
              <a:defRPr lang="ko-KR" altLang="en-US"/>
            </a:pPr>
            <a:endParaRPr lang="en-US" altLang="ko-KR" sz="5400" b="1" spc="5">
              <a:ln w="9525"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16016" y="1916832"/>
            <a:ext cx="3852428" cy="370841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3528" y="116632"/>
            <a:ext cx="1584176" cy="1268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굴림" pitchFamily="50" charset="-127"/>
                <a:ea typeface="굴림" pitchFamily="50" charset="-127"/>
              </a:rPr>
              <a:t>시나리오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15816" y="476672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게임 시작 </a:t>
            </a:r>
            <a:r>
              <a:rPr lang="ko-KR" altLang="en-US" dirty="0" smtClean="0"/>
              <a:t>및 </a:t>
            </a:r>
            <a:r>
              <a:rPr lang="ko-KR" altLang="en-US" dirty="0"/>
              <a:t>도움말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15816" y="1149028"/>
            <a:ext cx="1282723" cy="335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게임시작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5816" y="1772816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플레이어 </a:t>
            </a:r>
            <a:r>
              <a:rPr lang="ko-KR" altLang="en-US" dirty="0" err="1"/>
              <a:t>유닛</a:t>
            </a:r>
            <a:r>
              <a:rPr lang="ko-KR" altLang="en-US" dirty="0"/>
              <a:t> 생성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15816" y="2420888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플레이어 시점 </a:t>
            </a:r>
            <a:r>
              <a:rPr lang="ko-KR" altLang="en-US" dirty="0" err="1"/>
              <a:t>유닛</a:t>
            </a:r>
            <a:r>
              <a:rPr lang="ko-KR" altLang="en-US" dirty="0"/>
              <a:t>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26012" y="3068960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r>
              <a:rPr lang="en-US" altLang="ko-KR" dirty="0"/>
              <a:t>.</a:t>
            </a:r>
            <a:r>
              <a:rPr lang="ko-KR" altLang="en-US" dirty="0"/>
              <a:t>적 </a:t>
            </a:r>
            <a:r>
              <a:rPr lang="ko-KR" altLang="en-US" dirty="0" err="1"/>
              <a:t>유닛</a:t>
            </a:r>
            <a:r>
              <a:rPr lang="ko-KR" altLang="en-US" dirty="0"/>
              <a:t> 생성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25678" y="3735062"/>
            <a:ext cx="2417650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적 </a:t>
            </a:r>
            <a:r>
              <a:rPr lang="ko-KR" altLang="en-US" dirty="0" err="1"/>
              <a:t>유닛</a:t>
            </a:r>
            <a:r>
              <a:rPr lang="ko-KR" altLang="en-US" dirty="0"/>
              <a:t> 격파 및 회피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34556" y="4420340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</a:t>
            </a:r>
            <a:r>
              <a:rPr lang="ko-KR" altLang="en-US" dirty="0"/>
              <a:t>플레이어 </a:t>
            </a:r>
            <a:r>
              <a:rPr lang="ko-KR" altLang="en-US" dirty="0" err="1"/>
              <a:t>유닛</a:t>
            </a:r>
            <a:r>
              <a:rPr lang="ko-KR" altLang="en-US" dirty="0"/>
              <a:t> 파괴 </a:t>
            </a:r>
            <a:r>
              <a:rPr lang="en-US" altLang="ko-KR" dirty="0"/>
              <a:t>/ </a:t>
            </a:r>
            <a:r>
              <a:rPr lang="ko-KR" altLang="en-US" dirty="0"/>
              <a:t>적 </a:t>
            </a:r>
            <a:r>
              <a:rPr lang="ko-KR" altLang="en-US" dirty="0" err="1"/>
              <a:t>유닛</a:t>
            </a:r>
            <a:r>
              <a:rPr lang="ko-KR" altLang="en-US" dirty="0"/>
              <a:t> 파괴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49822" y="504967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</a:t>
            </a:r>
            <a:r>
              <a:rPr lang="ko-KR" altLang="en-US" dirty="0"/>
              <a:t>게임 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60206" y="566124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</a:t>
            </a:r>
            <a:r>
              <a:rPr lang="ko-KR" altLang="en-US" dirty="0"/>
              <a:t>게임 시작 </a:t>
            </a:r>
            <a:r>
              <a:rPr lang="en-US" altLang="ko-KR" dirty="0"/>
              <a:t>/ </a:t>
            </a:r>
            <a:r>
              <a:rPr lang="ko-KR" altLang="en-US" dirty="0" smtClean="0"/>
              <a:t>종료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3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3962" y="115942"/>
            <a:ext cx="1583288" cy="1268999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0" tIns="45716" rIns="91430" bIns="45716" anchor="ctr"/>
          <a:lstStyle/>
          <a:p>
            <a:pPr algn="ctr">
              <a:defRPr/>
            </a:pPr>
            <a:r>
              <a:rPr lang="ko-KR" altLang="en-US" sz="2500" dirty="0"/>
              <a:t>순서도</a:t>
            </a:r>
          </a:p>
        </p:txBody>
      </p:sp>
    </p:spTree>
    <p:extLst>
      <p:ext uri="{BB962C8B-B14F-4D97-AF65-F5344CB8AC3E}">
        <p14:creationId xmlns:p14="http://schemas.microsoft.com/office/powerpoint/2010/main" val="2072910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3850" y="115888"/>
            <a:ext cx="2193925" cy="118745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03" tIns="45702" rIns="91403" bIns="45702" anchor="ctr"/>
          <a:lstStyle/>
          <a:p>
            <a:pPr algn="ctr">
              <a:defRPr/>
            </a:pPr>
            <a:r>
              <a:rPr lang="ko-KR" altLang="en-US" sz="2000" dirty="0"/>
              <a:t>핵심소스</a:t>
            </a:r>
            <a:endParaRPr lang="en-US" altLang="ko-KR" sz="2000" dirty="0"/>
          </a:p>
          <a:p>
            <a:pPr algn="ctr">
              <a:defRPr/>
            </a:pPr>
            <a:r>
              <a:rPr lang="ko-KR" altLang="en-US" sz="2000" dirty="0"/>
              <a:t>시작일</a:t>
            </a:r>
            <a:r>
              <a:rPr lang="en-US" altLang="ko-KR" sz="2000" dirty="0"/>
              <a:t>~</a:t>
            </a:r>
            <a:r>
              <a:rPr lang="ko-KR" altLang="en-US" sz="2000" dirty="0"/>
              <a:t>최종일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616" y="1302780"/>
            <a:ext cx="5148572" cy="543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35796" y="620688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산출물</a:t>
            </a:r>
            <a:r>
              <a:rPr lang="en-US" altLang="ko-KR" dirty="0" smtClean="0"/>
              <a:t>-</a:t>
            </a:r>
            <a:r>
              <a:rPr lang="ko-KR" altLang="en-US" dirty="0" smtClean="0"/>
              <a:t>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469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level1\Assets\Images\unity 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2" y="1664804"/>
            <a:ext cx="7488832" cy="421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179512" y="116632"/>
            <a:ext cx="1944216" cy="1268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굴림" pitchFamily="50" charset="-127"/>
                <a:ea typeface="굴림" pitchFamily="50" charset="-127"/>
              </a:rPr>
              <a:t>2</a:t>
            </a:r>
            <a:r>
              <a:rPr lang="ko-KR" altLang="en-US" sz="2500" dirty="0" smtClean="0">
                <a:latin typeface="굴림" pitchFamily="50" charset="-127"/>
                <a:ea typeface="굴림" pitchFamily="50" charset="-127"/>
              </a:rPr>
              <a:t>주차</a:t>
            </a:r>
            <a:endParaRPr lang="en-US" altLang="ko-KR" sz="2500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59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79512" y="116632"/>
            <a:ext cx="1944216" cy="1268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굴림" pitchFamily="50" charset="-127"/>
                <a:ea typeface="굴림" pitchFamily="50" charset="-127"/>
              </a:rPr>
              <a:t>2</a:t>
            </a:r>
            <a:r>
              <a:rPr lang="ko-KR" altLang="en-US" sz="2500" dirty="0" smtClean="0">
                <a:latin typeface="굴림" pitchFamily="50" charset="-127"/>
                <a:ea typeface="굴림" pitchFamily="50" charset="-127"/>
              </a:rPr>
              <a:t>주차</a:t>
            </a:r>
            <a:endParaRPr lang="en-US" altLang="ko-KR" sz="2500" dirty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7" name="Picture 3" descr="C:\Users\user\Desktop\카메라 구도 및 큐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4176464" cy="333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카메라 설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996" y="1484784"/>
            <a:ext cx="4481045" cy="33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2643447" y="5409220"/>
            <a:ext cx="4119260" cy="82809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300" dirty="0" smtClean="0"/>
              <a:t>카메라 구도 작동</a:t>
            </a:r>
            <a:r>
              <a:rPr lang="en-US" altLang="ko-KR" sz="1300" dirty="0" smtClean="0"/>
              <a:t>,  </a:t>
            </a:r>
            <a:r>
              <a:rPr lang="ko-KR" altLang="en-US" sz="1300" dirty="0" err="1" smtClean="0"/>
              <a:t>유니티</a:t>
            </a:r>
            <a:r>
              <a:rPr lang="ko-KR" altLang="en-US" sz="1300" dirty="0" smtClean="0"/>
              <a:t> 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작용법과  조사 및 공부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23928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esktop\KakaoTalk_20180912_2041163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20788"/>
            <a:ext cx="7200292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804606" y="2960948"/>
            <a:ext cx="1723278" cy="208823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453903" y="638443"/>
            <a:ext cx="26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Visual Studio </a:t>
            </a:r>
            <a:r>
              <a:rPr lang="ko-KR" altLang="en-US" dirty="0" smtClean="0"/>
              <a:t>에서의 소스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79512" y="116632"/>
            <a:ext cx="1944216" cy="1268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굴림" pitchFamily="50" charset="-127"/>
                <a:ea typeface="굴림" pitchFamily="50" charset="-127"/>
              </a:rPr>
              <a:t>2</a:t>
            </a:r>
            <a:r>
              <a:rPr lang="ko-KR" altLang="en-US" sz="2500" dirty="0" smtClean="0">
                <a:latin typeface="굴림" pitchFamily="50" charset="-127"/>
                <a:ea typeface="굴림" pitchFamily="50" charset="-127"/>
              </a:rPr>
              <a:t>주차</a:t>
            </a:r>
            <a:endParaRPr lang="en-US" altLang="ko-KR" sz="2500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88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KakaoTalk_20180912_20412787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55" y="1481583"/>
            <a:ext cx="6345705" cy="507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95836" y="62068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Unity </a:t>
            </a:r>
            <a:r>
              <a:rPr lang="ko-KR" altLang="en-US" dirty="0" smtClean="0"/>
              <a:t>에서의 카메라 출력 부분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067944" y="2456892"/>
            <a:ext cx="1723278" cy="248427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596860" y="3320988"/>
            <a:ext cx="1347800" cy="248427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79512" y="116632"/>
            <a:ext cx="1944216" cy="1268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굴림" pitchFamily="50" charset="-127"/>
                <a:ea typeface="굴림" pitchFamily="50" charset="-127"/>
              </a:rPr>
              <a:t>2</a:t>
            </a:r>
            <a:r>
              <a:rPr lang="ko-KR" altLang="en-US" sz="2500" dirty="0" smtClean="0">
                <a:latin typeface="굴림" pitchFamily="50" charset="-127"/>
                <a:ea typeface="굴림" pitchFamily="50" charset="-127"/>
              </a:rPr>
              <a:t>주차</a:t>
            </a:r>
            <a:endParaRPr lang="en-US" altLang="ko-KR" sz="2500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00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79512" y="116632"/>
            <a:ext cx="1944216" cy="1268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굴림" pitchFamily="50" charset="-127"/>
                <a:ea typeface="굴림" pitchFamily="50" charset="-127"/>
              </a:rPr>
              <a:t>3</a:t>
            </a:r>
            <a:r>
              <a:rPr lang="ko-KR" altLang="en-US" sz="2500" dirty="0" smtClean="0">
                <a:latin typeface="굴림" pitchFamily="50" charset="-127"/>
                <a:ea typeface="굴림" pitchFamily="50" charset="-127"/>
              </a:rPr>
              <a:t>주차</a:t>
            </a:r>
            <a:endParaRPr lang="en-US" altLang="ko-KR" sz="2500" dirty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07206"/>
            <a:ext cx="252028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507207"/>
            <a:ext cx="2880304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3728" y="6014366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2D Object</a:t>
            </a:r>
            <a:r>
              <a:rPr lang="ko-KR" altLang="en-US" dirty="0" smtClean="0"/>
              <a:t>를 선택 후 비행 물체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) </a:t>
            </a:r>
            <a:r>
              <a:rPr lang="ko-KR" altLang="en-US" dirty="0" smtClean="0"/>
              <a:t>불러오기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335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31646" y="1808820"/>
            <a:ext cx="5399559" cy="4276725"/>
            <a:chOff x="3419872" y="1844824"/>
            <a:chExt cx="5399559" cy="4276725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844824"/>
              <a:ext cx="5399559" cy="4276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4477177" y="5553236"/>
              <a:ext cx="886911" cy="35940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419872" y="2384884"/>
              <a:ext cx="886911" cy="35940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904148" y="4473116"/>
              <a:ext cx="2915283" cy="64743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300192" y="1840049"/>
            <a:ext cx="2114550" cy="904875"/>
            <a:chOff x="376786" y="1839410"/>
            <a:chExt cx="2114550" cy="90487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86" y="1839410"/>
              <a:ext cx="2114550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547150" y="2184157"/>
              <a:ext cx="1845860" cy="35940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96136" y="3054630"/>
            <a:ext cx="3486852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굴림" panose="020B0600000101010101" pitchFamily="50" charset="-127"/>
                <a:ea typeface="굴림" panose="020B0600000101010101" pitchFamily="50" charset="-127"/>
              </a:rPr>
              <a:t>변수를 </a:t>
            </a:r>
            <a:r>
              <a:rPr lang="en-US" altLang="ko-KR" sz="1300" b="1" dirty="0">
                <a:latin typeface="굴림" panose="020B0600000101010101" pitchFamily="50" charset="-127"/>
                <a:ea typeface="굴림" panose="020B0600000101010101" pitchFamily="50" charset="-127"/>
              </a:rPr>
              <a:t>public</a:t>
            </a:r>
            <a:r>
              <a:rPr lang="ko-KR" altLang="en-US" sz="1300" dirty="0">
                <a:latin typeface="굴림" panose="020B0600000101010101" pitchFamily="50" charset="-127"/>
                <a:ea typeface="굴림" panose="020B0600000101010101" pitchFamily="50" charset="-127"/>
              </a:rPr>
              <a:t>으로 선언을 하면 외부 클래스 </a:t>
            </a:r>
            <a:endParaRPr lang="en-US" altLang="ko-KR" sz="13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3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뿐만 아니라 </a:t>
            </a:r>
            <a:endParaRPr lang="en-US" altLang="ko-KR" sz="13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3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에디터에서도 </a:t>
            </a:r>
            <a:r>
              <a:rPr lang="ko-KR" altLang="en-US" sz="1300" dirty="0">
                <a:latin typeface="굴림" panose="020B0600000101010101" pitchFamily="50" charset="-127"/>
                <a:ea typeface="굴림" panose="020B0600000101010101" pitchFamily="50" charset="-127"/>
              </a:rPr>
              <a:t>직접 해당 </a:t>
            </a:r>
            <a:r>
              <a:rPr lang="ko-KR" altLang="en-US" sz="13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변수를</a:t>
            </a:r>
            <a:endParaRPr lang="en-US" altLang="ko-KR" sz="13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3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변경이 </a:t>
            </a:r>
            <a:r>
              <a:rPr lang="ko-KR" altLang="en-US" sz="1300" dirty="0">
                <a:latin typeface="굴림" panose="020B0600000101010101" pitchFamily="50" charset="-127"/>
                <a:ea typeface="굴림" panose="020B0600000101010101" pitchFamily="50" charset="-127"/>
              </a:rPr>
              <a:t>가능합니다</a:t>
            </a:r>
            <a:r>
              <a:rPr lang="en-US" altLang="ko-KR" sz="13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300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ko-KR" altLang="en-US" sz="13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ko-KR" altLang="en-US" sz="13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87824" y="971436"/>
            <a:ext cx="3558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코딩 된 파일을 </a:t>
            </a:r>
            <a:r>
              <a:rPr lang="en-US" altLang="ko-KR" dirty="0" smtClean="0"/>
              <a:t>New</a:t>
            </a:r>
            <a:r>
              <a:rPr lang="ko-KR" altLang="en-US" dirty="0" smtClean="0"/>
              <a:t> </a:t>
            </a:r>
            <a:r>
              <a:rPr lang="en-US" altLang="ko-KR" dirty="0" smtClean="0"/>
              <a:t>Sprite</a:t>
            </a:r>
            <a:r>
              <a:rPr lang="ko-KR" altLang="en-US" dirty="0" smtClean="0"/>
              <a:t>에 적용 </a:t>
            </a:r>
            <a:endParaRPr lang="en-US" altLang="ko-KR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79512" y="116632"/>
            <a:ext cx="1944216" cy="1268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굴림" pitchFamily="50" charset="-127"/>
                <a:ea typeface="굴림" pitchFamily="50" charset="-127"/>
              </a:rPr>
              <a:t>3</a:t>
            </a:r>
            <a:r>
              <a:rPr lang="ko-KR" altLang="en-US" sz="2500" dirty="0" smtClean="0">
                <a:latin typeface="굴림" pitchFamily="50" charset="-127"/>
                <a:ea typeface="굴림" pitchFamily="50" charset="-127"/>
              </a:rPr>
              <a:t>주차</a:t>
            </a:r>
            <a:endParaRPr lang="en-US" altLang="ko-KR" sz="2500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6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123728" y="6014366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2D Object</a:t>
            </a:r>
            <a:r>
              <a:rPr lang="ko-KR" altLang="en-US" dirty="0" smtClean="0"/>
              <a:t>를 선택 후 비행 물체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) </a:t>
            </a:r>
            <a:r>
              <a:rPr lang="ko-KR" altLang="en-US" dirty="0" smtClean="0"/>
              <a:t>불러오기  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92994"/>
            <a:ext cx="38957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44" y="1762125"/>
            <a:ext cx="324036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79512" y="116632"/>
            <a:ext cx="1944216" cy="1268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굴림" pitchFamily="50" charset="-127"/>
                <a:ea typeface="굴림" pitchFamily="50" charset="-127"/>
              </a:rPr>
              <a:t>4</a:t>
            </a:r>
            <a:r>
              <a:rPr lang="ko-KR" altLang="en-US" sz="2500" dirty="0" smtClean="0">
                <a:latin typeface="굴림" pitchFamily="50" charset="-127"/>
                <a:ea typeface="굴림" pitchFamily="50" charset="-127"/>
              </a:rPr>
              <a:t>주차</a:t>
            </a:r>
            <a:endParaRPr lang="en-US" altLang="ko-KR" sz="2500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56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592" y="1668281"/>
            <a:ext cx="7653573" cy="39703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en-US" altLang="ko-KR" dirty="0">
              <a:solidFill>
                <a:srgbClr val="0070C0"/>
              </a:solidFill>
              <a:latin typeface="고딕"/>
              <a:ea typeface="맑은 고딕"/>
            </a:endParaRPr>
          </a:p>
          <a:p>
            <a:pPr lvl="0">
              <a:defRPr lang="ko-KR" altLang="en-US"/>
            </a:pPr>
            <a:r>
              <a:rPr lang="en-US" altLang="ko-KR" dirty="0">
                <a:solidFill>
                  <a:srgbClr val="0070C0"/>
                </a:solidFill>
                <a:latin typeface="고딕"/>
                <a:ea typeface="맑은 고딕"/>
              </a:rPr>
              <a:t>1. </a:t>
            </a:r>
            <a:r>
              <a:rPr lang="ko-KR" altLang="en-US" dirty="0">
                <a:solidFill>
                  <a:srgbClr val="0070C0"/>
                </a:solidFill>
                <a:latin typeface="고딕"/>
                <a:ea typeface="맑은 고딕"/>
              </a:rPr>
              <a:t>프로젝트 명 및 기간</a:t>
            </a:r>
          </a:p>
          <a:p>
            <a:pPr lvl="0">
              <a:defRPr lang="ko-KR" altLang="en-US"/>
            </a:pPr>
            <a:endParaRPr lang="en-US" altLang="ko-KR" sz="1600" dirty="0">
              <a:latin typeface="고딕"/>
              <a:ea typeface="맑은 고딕"/>
            </a:endParaRPr>
          </a:p>
          <a:p>
            <a:pPr lvl="0">
              <a:defRPr lang="ko-KR" altLang="en-US"/>
            </a:pPr>
            <a:r>
              <a:rPr lang="en-US" altLang="ko-KR" sz="1600" dirty="0">
                <a:latin typeface="고딕"/>
                <a:ea typeface="맑은 고딕"/>
              </a:rPr>
              <a:t>         </a:t>
            </a:r>
            <a:r>
              <a:rPr lang="ko-KR" altLang="en-US" sz="1600" dirty="0">
                <a:latin typeface="고딕"/>
                <a:ea typeface="맑은 고딕"/>
              </a:rPr>
              <a:t>⊙ 프로젝트 명 </a:t>
            </a:r>
            <a:r>
              <a:rPr lang="en-US" altLang="ko-KR" sz="1600" dirty="0">
                <a:latin typeface="고딕"/>
                <a:ea typeface="맑은 고딕"/>
              </a:rPr>
              <a:t>: </a:t>
            </a:r>
            <a:r>
              <a:rPr lang="en-US" altLang="ko-KR" sz="1600" dirty="0" err="1">
                <a:latin typeface="고딕"/>
                <a:ea typeface="맑은 고딕"/>
              </a:rPr>
              <a:t>c#</a:t>
            </a:r>
            <a:r>
              <a:rPr lang="en-US" altLang="ko-KR" sz="1600" dirty="0">
                <a:latin typeface="고딕"/>
                <a:ea typeface="맑은 고딕"/>
              </a:rPr>
              <a:t> </a:t>
            </a:r>
            <a:r>
              <a:rPr lang="ko-KR" altLang="en-US" sz="1600" dirty="0">
                <a:latin typeface="고딕"/>
                <a:ea typeface="맑은 고딕"/>
              </a:rPr>
              <a:t>슈팅게임</a:t>
            </a:r>
          </a:p>
          <a:p>
            <a:pPr lvl="0">
              <a:defRPr lang="ko-KR" altLang="en-US"/>
            </a:pPr>
            <a:r>
              <a:rPr lang="en-US" altLang="ko-KR" sz="1600" dirty="0">
                <a:latin typeface="고딕"/>
                <a:ea typeface="맑은 고딕"/>
              </a:rPr>
              <a:t>         </a:t>
            </a:r>
          </a:p>
          <a:p>
            <a:pPr lvl="0">
              <a:defRPr lang="ko-KR" altLang="en-US"/>
            </a:pPr>
            <a:r>
              <a:rPr lang="en-US" altLang="ko-KR" sz="1600" dirty="0">
                <a:latin typeface="고딕"/>
                <a:ea typeface="맑은 고딕"/>
              </a:rPr>
              <a:t>         </a:t>
            </a:r>
            <a:r>
              <a:rPr lang="ko-KR" altLang="en-US" sz="1600" dirty="0">
                <a:latin typeface="고딕"/>
                <a:ea typeface="맑은 고딕"/>
              </a:rPr>
              <a:t>⊙ 프로젝트 기간 </a:t>
            </a:r>
            <a:r>
              <a:rPr lang="en-US" altLang="ko-KR" sz="1600" dirty="0">
                <a:latin typeface="고딕"/>
                <a:ea typeface="맑은 고딕"/>
              </a:rPr>
              <a:t>:  2018</a:t>
            </a:r>
            <a:r>
              <a:rPr lang="ko-KR" altLang="en-US" sz="1600" dirty="0">
                <a:latin typeface="고딕"/>
                <a:ea typeface="맑은 고딕"/>
              </a:rPr>
              <a:t>년 </a:t>
            </a:r>
            <a:r>
              <a:rPr lang="en-US" altLang="ko-KR" sz="1600" dirty="0">
                <a:latin typeface="고딕"/>
                <a:ea typeface="맑은 고딕"/>
              </a:rPr>
              <a:t>9</a:t>
            </a:r>
            <a:r>
              <a:rPr lang="ko-KR" altLang="en-US" sz="1600" dirty="0">
                <a:latin typeface="고딕"/>
                <a:ea typeface="맑은 고딕"/>
              </a:rPr>
              <a:t>월</a:t>
            </a:r>
            <a:r>
              <a:rPr lang="en-US" altLang="ko-KR" sz="1600" dirty="0">
                <a:latin typeface="고딕"/>
                <a:ea typeface="맑은 고딕"/>
              </a:rPr>
              <a:t>6</a:t>
            </a:r>
            <a:r>
              <a:rPr lang="ko-KR" altLang="en-US" sz="1600" dirty="0">
                <a:latin typeface="고딕"/>
                <a:ea typeface="맑은 고딕"/>
              </a:rPr>
              <a:t>일</a:t>
            </a:r>
            <a:r>
              <a:rPr lang="en-US" altLang="ko-KR" sz="1600" dirty="0">
                <a:latin typeface="고딕"/>
                <a:ea typeface="맑은 고딕"/>
              </a:rPr>
              <a:t> ~ 2018.12</a:t>
            </a:r>
            <a:r>
              <a:rPr lang="ko-KR" altLang="en-US" sz="1600" dirty="0">
                <a:latin typeface="고딕"/>
                <a:ea typeface="맑은 고딕"/>
              </a:rPr>
              <a:t>월</a:t>
            </a:r>
            <a:r>
              <a:rPr lang="en-US" altLang="ko-KR" sz="1600" dirty="0">
                <a:latin typeface="고딕"/>
                <a:ea typeface="맑은 고딕"/>
              </a:rPr>
              <a:t>.13</a:t>
            </a:r>
            <a:r>
              <a:rPr lang="ko-KR" altLang="en-US" sz="1600" dirty="0">
                <a:latin typeface="고딕"/>
                <a:ea typeface="맑은 고딕"/>
              </a:rPr>
              <a:t>일</a:t>
            </a:r>
            <a:r>
              <a:rPr lang="en-US" altLang="ko-KR" sz="1600" dirty="0">
                <a:latin typeface="고딕"/>
                <a:ea typeface="맑은 고딕"/>
              </a:rPr>
              <a:t> </a:t>
            </a:r>
            <a:r>
              <a:rPr lang="en-US" altLang="ko-KR" sz="1600" dirty="0" smtClean="0">
                <a:latin typeface="고딕"/>
                <a:ea typeface="맑은 고딕"/>
              </a:rPr>
              <a:t>( 15</a:t>
            </a:r>
            <a:r>
              <a:rPr lang="ko-KR" altLang="en-US" sz="1600" dirty="0">
                <a:latin typeface="고딕"/>
                <a:ea typeface="맑은 고딕"/>
              </a:rPr>
              <a:t>주 </a:t>
            </a:r>
            <a:r>
              <a:rPr lang="en-US" altLang="ko-KR" sz="1600" dirty="0">
                <a:latin typeface="고딕"/>
                <a:ea typeface="맑은 고딕"/>
              </a:rPr>
              <a:t>)</a:t>
            </a:r>
          </a:p>
          <a:p>
            <a:pPr lvl="0">
              <a:defRPr lang="ko-KR" altLang="en-US"/>
            </a:pPr>
            <a:endParaRPr lang="en-US" altLang="ko-KR" dirty="0">
              <a:solidFill>
                <a:srgbClr val="0070C0"/>
              </a:solidFill>
              <a:latin typeface="고딕"/>
              <a:ea typeface="맑은 고딕"/>
            </a:endParaRPr>
          </a:p>
          <a:p>
            <a:pPr lvl="0">
              <a:defRPr lang="ko-KR" altLang="en-US"/>
            </a:pPr>
            <a:r>
              <a:rPr lang="en-US" altLang="ko-KR" dirty="0">
                <a:solidFill>
                  <a:srgbClr val="0070C0"/>
                </a:solidFill>
                <a:latin typeface="고딕"/>
                <a:ea typeface="맑은 고딕"/>
              </a:rPr>
              <a:t>2. </a:t>
            </a:r>
            <a:r>
              <a:rPr lang="ko-KR" altLang="en-US" dirty="0">
                <a:solidFill>
                  <a:srgbClr val="0070C0"/>
                </a:solidFill>
                <a:latin typeface="고딕"/>
                <a:ea typeface="맑은 고딕"/>
              </a:rPr>
              <a:t>프로젝트 </a:t>
            </a:r>
            <a:r>
              <a:rPr lang="ko-KR" altLang="en-US" dirty="0">
                <a:solidFill>
                  <a:srgbClr val="0070C0"/>
                </a:solidFill>
                <a:latin typeface="고딕"/>
                <a:ea typeface="맑은 고딕"/>
                <a:cs typeface="함초롬돋움"/>
              </a:rPr>
              <a:t>목적</a:t>
            </a:r>
          </a:p>
          <a:p>
            <a:pPr lvl="0">
              <a:defRPr lang="ko-KR" altLang="en-US"/>
            </a:pPr>
            <a:endParaRPr lang="en-US" altLang="ko-KR" sz="1600" dirty="0">
              <a:latin typeface="고딕"/>
              <a:ea typeface="맑은 고딕"/>
            </a:endParaRPr>
          </a:p>
          <a:p>
            <a:pPr lvl="0">
              <a:defRPr lang="ko-KR" altLang="en-US"/>
            </a:pPr>
            <a:r>
              <a:rPr lang="en-US" altLang="ko-KR" sz="1600" dirty="0">
                <a:latin typeface="고딕"/>
                <a:ea typeface="맑은 고딕"/>
              </a:rPr>
              <a:t>         </a:t>
            </a:r>
            <a:r>
              <a:rPr lang="ko-KR" altLang="en-US" sz="1600" dirty="0">
                <a:latin typeface="고딕"/>
                <a:ea typeface="맑은 고딕"/>
              </a:rPr>
              <a:t>⊙ </a:t>
            </a:r>
            <a:r>
              <a:rPr lang="en-US" altLang="ko-KR" sz="1600" dirty="0">
                <a:latin typeface="고딕"/>
                <a:ea typeface="맑은 고딕"/>
              </a:rPr>
              <a:t>C# </a:t>
            </a:r>
            <a:r>
              <a:rPr lang="ko-KR" altLang="en-US" sz="1600" dirty="0">
                <a:latin typeface="고딕"/>
                <a:ea typeface="맑은 고딕"/>
              </a:rPr>
              <a:t>언어를 기반으로 하여 </a:t>
            </a:r>
            <a:r>
              <a:rPr lang="en-US" altLang="ko-KR" sz="1600" dirty="0">
                <a:latin typeface="고딕"/>
                <a:ea typeface="맑은 고딕"/>
              </a:rPr>
              <a:t>unity </a:t>
            </a:r>
            <a:r>
              <a:rPr lang="ko-KR" altLang="en-US" sz="1600" dirty="0">
                <a:latin typeface="고딕"/>
                <a:ea typeface="맑은 고딕"/>
              </a:rPr>
              <a:t>환경에서 슈팅 게임을 만들어 보자</a:t>
            </a:r>
          </a:p>
          <a:p>
            <a:pPr lvl="0">
              <a:defRPr lang="ko-KR" altLang="en-US"/>
            </a:pPr>
            <a:endParaRPr lang="en-US" altLang="ko-KR" dirty="0">
              <a:latin typeface="고딕"/>
              <a:ea typeface="맑은 고딕"/>
            </a:endParaRPr>
          </a:p>
          <a:p>
            <a:pPr lvl="0">
              <a:defRPr lang="ko-KR" altLang="en-US"/>
            </a:pPr>
            <a:r>
              <a:rPr lang="en-US" altLang="ko-KR" dirty="0">
                <a:solidFill>
                  <a:srgbClr val="0070C0"/>
                </a:solidFill>
                <a:latin typeface="고딕"/>
                <a:ea typeface="맑은 고딕"/>
              </a:rPr>
              <a:t>3.  </a:t>
            </a:r>
            <a:r>
              <a:rPr lang="ko-KR" altLang="en-US" dirty="0">
                <a:solidFill>
                  <a:srgbClr val="0070C0"/>
                </a:solidFill>
                <a:latin typeface="고딕"/>
                <a:ea typeface="맑은 고딕"/>
              </a:rPr>
              <a:t>프로젝트 기능</a:t>
            </a:r>
          </a:p>
          <a:p>
            <a:pPr lvl="0">
              <a:defRPr lang="ko-KR" altLang="en-US"/>
            </a:pPr>
            <a:r>
              <a:rPr lang="en-US" altLang="ko-KR" sz="1600" dirty="0">
                <a:latin typeface="고딕"/>
                <a:ea typeface="맑은 고딕"/>
              </a:rPr>
              <a:t>          </a:t>
            </a:r>
          </a:p>
          <a:p>
            <a:pPr lvl="0">
              <a:defRPr lang="ko-KR" altLang="en-US"/>
            </a:pPr>
            <a:r>
              <a:rPr lang="en-US" altLang="ko-KR" sz="1600" dirty="0">
                <a:latin typeface="고딕"/>
                <a:ea typeface="맑은 고딕"/>
              </a:rPr>
              <a:t>         </a:t>
            </a:r>
            <a:r>
              <a:rPr lang="ko-KR" altLang="en-US" sz="1600" dirty="0">
                <a:latin typeface="고딕"/>
                <a:ea typeface="맑은 고딕"/>
              </a:rPr>
              <a:t>⊙ </a:t>
            </a:r>
            <a:r>
              <a:rPr lang="ko-KR" altLang="en-US" sz="1600" dirty="0" err="1">
                <a:latin typeface="고딕"/>
                <a:ea typeface="맑은 고딕"/>
              </a:rPr>
              <a:t>유니티</a:t>
            </a:r>
            <a:r>
              <a:rPr lang="ko-KR" altLang="en-US" sz="1600" dirty="0">
                <a:latin typeface="고딕"/>
                <a:ea typeface="맑은 고딕"/>
              </a:rPr>
              <a:t> </a:t>
            </a:r>
            <a:r>
              <a:rPr lang="ko-KR" altLang="en-US" sz="1600" dirty="0" err="1">
                <a:latin typeface="고딕"/>
                <a:ea typeface="맑은 고딕"/>
              </a:rPr>
              <a:t>환경속에서</a:t>
            </a:r>
            <a:r>
              <a:rPr lang="ko-KR" altLang="en-US" sz="1600" dirty="0">
                <a:latin typeface="고딕"/>
                <a:ea typeface="맑은 고딕"/>
              </a:rPr>
              <a:t> 슈팅게임을 하여 플레이어 </a:t>
            </a:r>
            <a:r>
              <a:rPr lang="ko-KR" altLang="en-US" sz="1600" dirty="0" err="1">
                <a:latin typeface="고딕"/>
                <a:ea typeface="맑은 고딕"/>
              </a:rPr>
              <a:t>유닛을</a:t>
            </a:r>
            <a:r>
              <a:rPr lang="ko-KR" altLang="en-US" sz="1600" dirty="0">
                <a:latin typeface="고딕"/>
                <a:ea typeface="맑은 고딕"/>
              </a:rPr>
              <a:t> 움직여 </a:t>
            </a:r>
          </a:p>
          <a:p>
            <a:pPr lvl="0">
              <a:defRPr lang="ko-KR" altLang="en-US"/>
            </a:pPr>
            <a:r>
              <a:rPr lang="en-US" altLang="ko-KR" sz="1600" dirty="0">
                <a:latin typeface="고딕"/>
                <a:ea typeface="맑은 고딕"/>
              </a:rPr>
              <a:t>             </a:t>
            </a:r>
            <a:r>
              <a:rPr lang="ko-KR" altLang="en-US" sz="1600" dirty="0">
                <a:latin typeface="고딕"/>
                <a:ea typeface="맑은 고딕"/>
              </a:rPr>
              <a:t>적 </a:t>
            </a:r>
            <a:r>
              <a:rPr lang="ko-KR" altLang="en-US" sz="1600" dirty="0" err="1">
                <a:latin typeface="고딕"/>
                <a:ea typeface="맑은 고딕"/>
              </a:rPr>
              <a:t>유닛을</a:t>
            </a:r>
            <a:r>
              <a:rPr lang="ko-KR" altLang="en-US" sz="1600" dirty="0">
                <a:latin typeface="고딕"/>
                <a:ea typeface="맑은 고딕"/>
              </a:rPr>
              <a:t> 파괴시키는 게임 </a:t>
            </a:r>
            <a:endParaRPr lang="en-US" altLang="ko-KR" sz="1600" dirty="0">
              <a:latin typeface="고딕"/>
              <a:ea typeface="맑은 고딕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16632"/>
            <a:ext cx="1584176" cy="126876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500">
                <a:latin typeface="굴림"/>
                <a:ea typeface="굴림"/>
              </a:rPr>
              <a:t>프로젝트개요</a:t>
            </a:r>
          </a:p>
        </p:txBody>
      </p:sp>
    </p:spTree>
    <p:extLst>
      <p:ext uri="{BB962C8B-B14F-4D97-AF65-F5344CB8AC3E}">
        <p14:creationId xmlns:p14="http://schemas.microsoft.com/office/powerpoint/2010/main" val="2898235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520788"/>
            <a:ext cx="3744416" cy="5011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00" y="1520787"/>
            <a:ext cx="2581275" cy="5011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07804" y="381680"/>
            <a:ext cx="4709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Visual studio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unity </a:t>
            </a:r>
            <a:r>
              <a:rPr lang="ko-KR" altLang="en-US" dirty="0" smtClean="0"/>
              <a:t>에서의 코딩</a:t>
            </a:r>
            <a:endParaRPr lang="en-US" altLang="ko-KR" dirty="0" smtClean="0"/>
          </a:p>
          <a:p>
            <a:r>
              <a:rPr lang="ko-KR" altLang="en-US" dirty="0" smtClean="0"/>
              <a:t>특정 키를 </a:t>
            </a:r>
            <a:r>
              <a:rPr lang="ko-KR" altLang="en-US" dirty="0"/>
              <a:t>눌렀을 때 생성될 미사일 </a:t>
            </a:r>
            <a:r>
              <a:rPr lang="ko-KR" altLang="en-US" dirty="0" smtClean="0"/>
              <a:t>생성 코딩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1007604" y="4329100"/>
            <a:ext cx="1296144" cy="28803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40152" y="4150462"/>
            <a:ext cx="1764196" cy="26848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79512" y="116632"/>
            <a:ext cx="1944216" cy="1268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굴림" pitchFamily="50" charset="-127"/>
                <a:ea typeface="굴림" pitchFamily="50" charset="-127"/>
              </a:rPr>
              <a:t>4</a:t>
            </a:r>
            <a:r>
              <a:rPr lang="ko-KR" altLang="en-US" sz="2500" dirty="0" smtClean="0">
                <a:latin typeface="굴림" pitchFamily="50" charset="-127"/>
                <a:ea typeface="굴림" pitchFamily="50" charset="-127"/>
              </a:rPr>
              <a:t>주차</a:t>
            </a:r>
            <a:endParaRPr lang="en-US" altLang="ko-KR" sz="2500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7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79512" y="116632"/>
            <a:ext cx="1944216" cy="126876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500" dirty="0" smtClean="0">
                <a:latin typeface="굴림"/>
                <a:ea typeface="굴림"/>
              </a:rPr>
              <a:t>5</a:t>
            </a:r>
            <a:r>
              <a:rPr lang="ko-KR" altLang="en-US" sz="2500" dirty="0" smtClean="0">
                <a:latin typeface="굴림"/>
                <a:ea typeface="굴림"/>
              </a:rPr>
              <a:t>주차</a:t>
            </a:r>
            <a:endParaRPr lang="en-US" altLang="ko-KR" sz="2500" dirty="0">
              <a:latin typeface="굴림"/>
              <a:ea typeface="굴림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83568" y="2060848"/>
            <a:ext cx="1944216" cy="41034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 b="1"/>
              <a:t>현재 진행내용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683568" y="4005064"/>
            <a:ext cx="1512168" cy="41034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 b="1"/>
              <a:t>조사 사항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674194" y="2888940"/>
            <a:ext cx="7138166" cy="9001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진행상황 </a:t>
            </a:r>
            <a:r>
              <a:rPr lang="en-US" altLang="ko-KR" sz="1300">
                <a:solidFill>
                  <a:schemeClr val="tx1"/>
                </a:solidFill>
              </a:rPr>
              <a:t>:  ppt , </a:t>
            </a:r>
            <a:r>
              <a:rPr lang="ko-KR" altLang="en-US" sz="1300">
                <a:solidFill>
                  <a:schemeClr val="tx1"/>
                </a:solidFill>
              </a:rPr>
              <a:t>유니티 기능</a:t>
            </a:r>
            <a:r>
              <a:rPr lang="en-US" altLang="ko-KR" sz="1300">
                <a:solidFill>
                  <a:schemeClr val="tx1"/>
                </a:solidFill>
              </a:rPr>
              <a:t> </a:t>
            </a:r>
            <a:r>
              <a:rPr lang="ko-KR" altLang="en-US" sz="1300">
                <a:solidFill>
                  <a:schemeClr val="tx1"/>
                </a:solidFill>
              </a:rPr>
              <a:t>이해</a:t>
            </a:r>
            <a:r>
              <a:rPr lang="en-US" altLang="ko-KR" sz="1300">
                <a:solidFill>
                  <a:schemeClr val="tx1"/>
                </a:solidFill>
              </a:rPr>
              <a:t> , </a:t>
            </a:r>
            <a:r>
              <a:rPr lang="ko-KR" altLang="en-US" sz="1300">
                <a:solidFill>
                  <a:schemeClr val="tx1"/>
                </a:solidFill>
              </a:rPr>
              <a:t>소스자료 및 조사</a:t>
            </a:r>
            <a:r>
              <a:rPr lang="en-US" altLang="ko-KR" sz="1300">
                <a:solidFill>
                  <a:schemeClr val="tx1"/>
                </a:solidFill>
              </a:rPr>
              <a:t> , </a:t>
            </a:r>
            <a:r>
              <a:rPr lang="ko-KR" altLang="en-US" sz="1300">
                <a:solidFill>
                  <a:schemeClr val="tx1"/>
                </a:solidFill>
              </a:rPr>
              <a:t>미사일 코딩에 대한 조사 </a:t>
            </a:r>
            <a:r>
              <a:rPr lang="en-US" altLang="ko-KR" sz="1300">
                <a:solidFill>
                  <a:schemeClr val="tx1"/>
                </a:solidFill>
              </a:rPr>
              <a:t>, </a:t>
            </a:r>
            <a:r>
              <a:rPr lang="ko-KR" altLang="en-US" sz="1300">
                <a:solidFill>
                  <a:schemeClr val="tx1"/>
                </a:solidFill>
              </a:rPr>
              <a:t>움직이기 쏘기 </a:t>
            </a:r>
            <a:endParaRPr lang="en-US" altLang="ko-KR" sz="130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83568" y="4905164"/>
            <a:ext cx="7848872" cy="828092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 lang="ko-KR" altLang="en-US"/>
            </a:pPr>
            <a:r>
              <a:rPr lang="en-US" altLang="ko-KR" sz="1300" dirty="0"/>
              <a:t>1.</a:t>
            </a:r>
            <a:r>
              <a:rPr lang="ko-KR" altLang="en-US" sz="1300" dirty="0"/>
              <a:t>현재 </a:t>
            </a:r>
            <a:r>
              <a:rPr lang="ko-KR" altLang="en-US" sz="1300" dirty="0" err="1"/>
              <a:t>유닛을</a:t>
            </a:r>
            <a:r>
              <a:rPr lang="ko-KR" altLang="en-US" sz="1300" dirty="0"/>
              <a:t> 생성</a:t>
            </a:r>
            <a:r>
              <a:rPr lang="en-US" altLang="ko-KR" sz="1300" dirty="0"/>
              <a:t>, </a:t>
            </a:r>
            <a:r>
              <a:rPr lang="ko-KR" altLang="en-US" sz="1300" dirty="0"/>
              <a:t>움직이기 가능 </a:t>
            </a:r>
            <a:r>
              <a:rPr lang="en-US" altLang="ko-KR" sz="1300" dirty="0"/>
              <a:t>, </a:t>
            </a:r>
            <a:r>
              <a:rPr lang="ko-KR" altLang="en-US" sz="1300" dirty="0"/>
              <a:t>미사일을 쏘기 위해 코딩 조사</a:t>
            </a:r>
          </a:p>
          <a:p>
            <a:pPr lvl="0">
              <a:defRPr lang="ko-KR" altLang="en-US"/>
            </a:pPr>
            <a:r>
              <a:rPr lang="en-US" altLang="ko-KR" sz="1300" dirty="0"/>
              <a:t>2.</a:t>
            </a:r>
            <a:r>
              <a:rPr lang="ko-KR" altLang="en-US" sz="1300" dirty="0"/>
              <a:t>이미지 파일</a:t>
            </a:r>
            <a:r>
              <a:rPr lang="en-US" altLang="ko-KR" sz="1300" dirty="0"/>
              <a:t> </a:t>
            </a:r>
            <a:r>
              <a:rPr lang="ko-KR" altLang="en-US" sz="1300" dirty="0"/>
              <a:t>구하기</a:t>
            </a:r>
            <a:r>
              <a:rPr lang="en-US" altLang="ko-KR" sz="1300" dirty="0"/>
              <a:t>, </a:t>
            </a:r>
            <a:r>
              <a:rPr lang="ko-KR" altLang="en-US" sz="1300" dirty="0"/>
              <a:t>미사일을 쏠 수 있는 코딩 </a:t>
            </a:r>
            <a:r>
              <a:rPr lang="en-US" altLang="ko-KR" sz="1300" dirty="0"/>
              <a:t>, </a:t>
            </a:r>
            <a:r>
              <a:rPr lang="ko-KR" altLang="en-US" sz="1300" dirty="0"/>
              <a:t>좌표 값 으로 이용</a:t>
            </a:r>
          </a:p>
          <a:p>
            <a:pPr lvl="0">
              <a:defRPr lang="ko-KR" altLang="en-US"/>
            </a:pPr>
            <a:r>
              <a:rPr lang="en-US" altLang="ko-KR" sz="1300" dirty="0"/>
              <a:t>3.</a:t>
            </a:r>
            <a:r>
              <a:rPr lang="ko-KR" altLang="en-US" sz="1300" dirty="0"/>
              <a:t>코딩을 이용해 생성 </a:t>
            </a:r>
            <a:r>
              <a:rPr lang="ko-KR" altLang="en-US" sz="1300" dirty="0" err="1"/>
              <a:t>유닛으로</a:t>
            </a:r>
            <a:r>
              <a:rPr lang="ko-KR" altLang="en-US" sz="1300" dirty="0"/>
              <a:t> 미사일을  쏘면서 움직이기 </a:t>
            </a:r>
            <a:r>
              <a:rPr lang="en-US" altLang="ko-KR" sz="1300" dirty="0"/>
              <a:t>( </a:t>
            </a:r>
            <a:r>
              <a:rPr lang="en-US" altLang="ko-KR" sz="1300" dirty="0" err="1"/>
              <a:t>c#</a:t>
            </a:r>
            <a:r>
              <a:rPr lang="en-US" altLang="ko-KR" sz="1300" dirty="0"/>
              <a:t> </a:t>
            </a:r>
            <a:r>
              <a:rPr lang="ko-KR" altLang="en-US" sz="1300" dirty="0"/>
              <a:t>을 이용해 움직이기</a:t>
            </a:r>
            <a:r>
              <a:rPr lang="en-US" altLang="ko-KR" sz="1300" dirty="0"/>
              <a:t>) </a:t>
            </a:r>
          </a:p>
          <a:p>
            <a:pPr lvl="0">
              <a:defRPr lang="ko-KR" altLang="en-US"/>
            </a:pPr>
            <a:r>
              <a:rPr lang="ko-KR" altLang="en-US" sz="1300" b="1" dirty="0"/>
              <a:t>4.메모리 </a:t>
            </a:r>
            <a:r>
              <a:rPr lang="ko-KR" altLang="en-US" sz="1300" b="1" dirty="0" err="1"/>
              <a:t>풀링</a:t>
            </a:r>
            <a:r>
              <a:rPr lang="ko-KR" altLang="en-US" sz="1300" b="1" dirty="0"/>
              <a:t>(</a:t>
            </a:r>
            <a:r>
              <a:rPr lang="en-US" altLang="ko-KR" sz="1300" b="1" dirty="0"/>
              <a:t>Memory Pooling)</a:t>
            </a:r>
            <a:r>
              <a:rPr lang="ko-KR" altLang="en-US" sz="1300" b="1" dirty="0"/>
              <a:t>을 이용한 미사일 발사 -&gt; </a:t>
            </a:r>
            <a:r>
              <a:rPr lang="ko-KR" altLang="en-US" sz="1300" b="1" dirty="0" err="1"/>
              <a:t>예기치않은</a:t>
            </a:r>
            <a:r>
              <a:rPr lang="ko-KR" altLang="en-US" sz="1300" b="1" dirty="0"/>
              <a:t>  </a:t>
            </a:r>
            <a:r>
              <a:rPr lang="en-US" altLang="ko-KR" sz="1300" b="1" dirty="0"/>
              <a:t>GC</a:t>
            </a:r>
            <a:r>
              <a:rPr lang="ko-KR" altLang="en-US" sz="1300" b="1" dirty="0"/>
              <a:t>(</a:t>
            </a:r>
            <a:r>
              <a:rPr lang="ko-KR" altLang="en-US" sz="1300" b="1" dirty="0" err="1"/>
              <a:t>가비지</a:t>
            </a:r>
            <a:r>
              <a:rPr lang="ko-KR" altLang="en-US" sz="1300" b="1" dirty="0"/>
              <a:t> </a:t>
            </a:r>
            <a:r>
              <a:rPr lang="ko-KR" altLang="en-US" sz="1300" b="1" dirty="0" err="1"/>
              <a:t>컬렉터</a:t>
            </a:r>
            <a:r>
              <a:rPr lang="ko-KR" altLang="en-US" sz="1300" b="1" dirty="0"/>
              <a:t>)호출 방지</a:t>
            </a:r>
          </a:p>
        </p:txBody>
      </p:sp>
    </p:spTree>
    <p:extLst>
      <p:ext uri="{BB962C8B-B14F-4D97-AF65-F5344CB8AC3E}">
        <p14:creationId xmlns:p14="http://schemas.microsoft.com/office/powerpoint/2010/main" val="2002134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79512" y="116632"/>
            <a:ext cx="1944216" cy="126876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500" dirty="0" smtClean="0">
                <a:latin typeface="굴림"/>
                <a:ea typeface="굴림"/>
              </a:rPr>
              <a:t>6</a:t>
            </a:r>
            <a:r>
              <a:rPr lang="ko-KR" altLang="en-US" sz="2500" dirty="0" smtClean="0">
                <a:latin typeface="굴림"/>
                <a:ea typeface="굴림"/>
              </a:rPr>
              <a:t>주차</a:t>
            </a:r>
            <a:endParaRPr lang="en-US" altLang="ko-KR" sz="2500" dirty="0" smtClean="0">
              <a:latin typeface="굴림"/>
              <a:ea typeface="굴림"/>
            </a:endParaRPr>
          </a:p>
          <a:p>
            <a:pPr algn="ctr">
              <a:defRPr lang="ko-KR" altLang="en-US"/>
            </a:pPr>
            <a:r>
              <a:rPr lang="ko-KR" altLang="en-US" sz="2500" dirty="0" smtClean="0">
                <a:latin typeface="굴림"/>
                <a:ea typeface="굴림"/>
              </a:rPr>
              <a:t>시나리오</a:t>
            </a:r>
            <a:endParaRPr lang="en-US" altLang="ko-KR" sz="2500" dirty="0">
              <a:latin typeface="굴림"/>
              <a:ea typeface="굴림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25" y="2744922"/>
            <a:ext cx="234026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014" y="2406783"/>
            <a:ext cx="199072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140639" y="5481228"/>
            <a:ext cx="5080300" cy="9001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 lang="ko-KR" altLang="en-US"/>
            </a:pPr>
            <a:r>
              <a:rPr lang="ko-KR" altLang="en-US" sz="1300" b="1" dirty="0" smtClean="0">
                <a:solidFill>
                  <a:schemeClr val="tx1"/>
                </a:solidFill>
              </a:rPr>
              <a:t>슈팅 게임 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비행 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미사일  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우주에서의 전투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)</a:t>
            </a:r>
          </a:p>
          <a:p>
            <a:pPr lvl="0">
              <a:defRPr lang="ko-KR" altLang="en-US"/>
            </a:pPr>
            <a:endParaRPr lang="en-US" altLang="ko-KR" sz="1300" b="1" dirty="0">
              <a:solidFill>
                <a:schemeClr val="tx1"/>
              </a:solidFill>
            </a:endParaRPr>
          </a:p>
          <a:p>
            <a:pPr lvl="0">
              <a:defRPr lang="ko-KR" altLang="en-US"/>
            </a:pPr>
            <a:r>
              <a:rPr lang="ko-KR" altLang="en-US" sz="1300" dirty="0" smtClean="0">
                <a:solidFill>
                  <a:schemeClr val="tx1"/>
                </a:solidFill>
              </a:rPr>
              <a:t>사용자의  </a:t>
            </a:r>
            <a:r>
              <a:rPr lang="ko-KR" altLang="en-US" sz="1300" dirty="0" err="1" smtClean="0">
                <a:solidFill>
                  <a:schemeClr val="tx1"/>
                </a:solidFill>
              </a:rPr>
              <a:t>유닛의</a:t>
            </a:r>
            <a:r>
              <a:rPr lang="ko-KR" altLang="en-US" sz="1300" dirty="0" smtClean="0">
                <a:solidFill>
                  <a:schemeClr val="tx1"/>
                </a:solidFill>
              </a:rPr>
              <a:t> 차별 성을 </a:t>
            </a:r>
            <a:r>
              <a:rPr lang="en-US" altLang="ko-KR" sz="1300" dirty="0">
                <a:solidFill>
                  <a:schemeClr val="tx1"/>
                </a:solidFill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</a:rPr>
              <a:t>주기 위해 빨간색으로 칠함 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pPr lvl="0">
              <a:defRPr lang="ko-KR" altLang="en-US"/>
            </a:pPr>
            <a:r>
              <a:rPr lang="en-US" altLang="ko-KR" sz="1300" dirty="0" smtClean="0">
                <a:solidFill>
                  <a:schemeClr val="tx1"/>
                </a:solidFill>
              </a:rPr>
              <a:t>&gt; 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수정</a:t>
            </a:r>
            <a:r>
              <a:rPr lang="ko-KR" altLang="en-US" sz="1300" dirty="0" smtClean="0">
                <a:solidFill>
                  <a:schemeClr val="tx1"/>
                </a:solidFill>
              </a:rPr>
              <a:t> 적기 기채에 대한 색을 고려</a:t>
            </a:r>
            <a:r>
              <a:rPr lang="en-US" altLang="ko-KR" sz="1300" dirty="0" smtClean="0">
                <a:solidFill>
                  <a:schemeClr val="tx1"/>
                </a:solidFill>
              </a:rPr>
              <a:t>,</a:t>
            </a:r>
            <a:r>
              <a:rPr lang="ko-KR" altLang="en-US" sz="1300" dirty="0" smtClean="0">
                <a:solidFill>
                  <a:schemeClr val="tx1"/>
                </a:solidFill>
              </a:rPr>
              <a:t> 파란색으로 수정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 rot="16200000">
            <a:off x="3062551" y="3125724"/>
            <a:ext cx="617932" cy="962419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323" y="2609334"/>
            <a:ext cx="2246113" cy="199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아래쪽 화살표 9"/>
          <p:cNvSpPr/>
          <p:nvPr/>
        </p:nvSpPr>
        <p:spPr>
          <a:xfrm rot="16200000">
            <a:off x="5304403" y="3125724"/>
            <a:ext cx="617932" cy="962419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1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016732"/>
            <a:ext cx="4932548" cy="347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43095"/>
            <a:ext cx="5429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146821" y="5481228"/>
            <a:ext cx="5080300" cy="9001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 lang="ko-KR" altLang="en-US"/>
            </a:pPr>
            <a:r>
              <a:rPr lang="ko-KR" altLang="en-US" sz="1300" b="1" dirty="0" smtClean="0">
                <a:solidFill>
                  <a:schemeClr val="tx1"/>
                </a:solidFill>
              </a:rPr>
              <a:t>슈팅 게임 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비행 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미사일 </a:t>
            </a:r>
            <a:endParaRPr lang="en-US" altLang="ko-KR" sz="1300" b="1" dirty="0" smtClean="0">
              <a:solidFill>
                <a:schemeClr val="tx1"/>
              </a:solidFill>
            </a:endParaRPr>
          </a:p>
          <a:p>
            <a:pPr lvl="0">
              <a:defRPr lang="ko-KR" altLang="en-US"/>
            </a:pPr>
            <a:endParaRPr lang="en-US" altLang="ko-KR" sz="1300" b="1" dirty="0" smtClean="0">
              <a:solidFill>
                <a:schemeClr val="tx1"/>
              </a:solidFill>
            </a:endParaRPr>
          </a:p>
          <a:p>
            <a:pPr lvl="0">
              <a:defRPr lang="ko-KR" altLang="en-US"/>
            </a:pPr>
            <a:r>
              <a:rPr lang="ko-KR" altLang="en-US" sz="1300" dirty="0" smtClean="0">
                <a:solidFill>
                  <a:schemeClr val="tx1"/>
                </a:solidFill>
              </a:rPr>
              <a:t>미사</a:t>
            </a:r>
            <a:r>
              <a:rPr lang="ko-KR" altLang="en-US" sz="1300" dirty="0">
                <a:solidFill>
                  <a:schemeClr val="tx1"/>
                </a:solidFill>
              </a:rPr>
              <a:t>일</a:t>
            </a:r>
            <a:r>
              <a:rPr lang="ko-KR" altLang="en-US" sz="1300" dirty="0" smtClean="0">
                <a:solidFill>
                  <a:schemeClr val="tx1"/>
                </a:solidFill>
              </a:rPr>
              <a:t>의  구분을 위해 빨간색</a:t>
            </a:r>
            <a:r>
              <a:rPr lang="en-US" altLang="ko-KR" sz="1300" dirty="0" smtClean="0">
                <a:solidFill>
                  <a:schemeClr val="tx1"/>
                </a:solidFill>
              </a:rPr>
              <a:t>, </a:t>
            </a:r>
            <a:r>
              <a:rPr lang="ko-KR" altLang="en-US" sz="1300" dirty="0" smtClean="0">
                <a:solidFill>
                  <a:schemeClr val="tx1"/>
                </a:solidFill>
              </a:rPr>
              <a:t>주황색</a:t>
            </a:r>
            <a:r>
              <a:rPr lang="en-US" altLang="ko-KR" sz="1300" dirty="0" smtClean="0">
                <a:solidFill>
                  <a:schemeClr val="tx1"/>
                </a:solidFill>
              </a:rPr>
              <a:t>, </a:t>
            </a:r>
            <a:r>
              <a:rPr lang="ko-KR" altLang="en-US" sz="1300" dirty="0" smtClean="0">
                <a:solidFill>
                  <a:schemeClr val="tx1"/>
                </a:solidFill>
              </a:rPr>
              <a:t>노란색을 고려</a:t>
            </a:r>
            <a:endParaRPr lang="en-US" altLang="ko-KR" sz="13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79512" y="116632"/>
            <a:ext cx="1944216" cy="126876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500" dirty="0" smtClean="0">
                <a:latin typeface="굴림"/>
                <a:ea typeface="굴림"/>
              </a:rPr>
              <a:t>6</a:t>
            </a:r>
            <a:r>
              <a:rPr lang="ko-KR" altLang="en-US" sz="2500" dirty="0" smtClean="0">
                <a:latin typeface="굴림"/>
                <a:ea typeface="굴림"/>
              </a:rPr>
              <a:t>주차</a:t>
            </a:r>
            <a:endParaRPr lang="en-US" altLang="ko-KR" sz="2500" dirty="0" smtClean="0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90497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129" y="1561468"/>
            <a:ext cx="396044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19284"/>
            <a:ext cx="17716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2146821" y="5481228"/>
            <a:ext cx="5080300" cy="9001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 lang="ko-KR" altLang="en-US"/>
            </a:pPr>
            <a:r>
              <a:rPr lang="ko-KR" altLang="en-US" sz="1300" b="1" dirty="0" smtClean="0">
                <a:solidFill>
                  <a:schemeClr val="tx1"/>
                </a:solidFill>
              </a:rPr>
              <a:t>적기 생성 </a:t>
            </a:r>
            <a:r>
              <a:rPr lang="en-US" altLang="ko-KR" sz="1300" dirty="0" smtClean="0">
                <a:solidFill>
                  <a:schemeClr val="tx1"/>
                </a:solidFill>
              </a:rPr>
              <a:t>: </a:t>
            </a:r>
            <a:r>
              <a:rPr lang="ko-KR" altLang="en-US" sz="1300" dirty="0" smtClean="0">
                <a:solidFill>
                  <a:schemeClr val="tx1"/>
                </a:solidFill>
              </a:rPr>
              <a:t>적기 색을 빨간색으로 설정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pPr lvl="0">
              <a:defRPr lang="ko-KR" altLang="en-US"/>
            </a:pPr>
            <a:endParaRPr lang="en-US" altLang="ko-KR" sz="1300" dirty="0" smtClean="0">
              <a:solidFill>
                <a:schemeClr val="tx1"/>
              </a:solidFill>
            </a:endParaRPr>
          </a:p>
          <a:p>
            <a:pPr lvl="0">
              <a:defRPr lang="ko-KR" altLang="en-US"/>
            </a:pPr>
            <a:r>
              <a:rPr lang="ko-KR" altLang="en-US" sz="1300" b="1" dirty="0" smtClean="0">
                <a:solidFill>
                  <a:schemeClr val="tx1"/>
                </a:solidFill>
              </a:rPr>
              <a:t>게임 배경 </a:t>
            </a:r>
            <a:r>
              <a:rPr lang="en-US" altLang="ko-KR" sz="1300" dirty="0" smtClean="0">
                <a:solidFill>
                  <a:schemeClr val="tx1"/>
                </a:solidFill>
              </a:rPr>
              <a:t>: </a:t>
            </a:r>
            <a:r>
              <a:rPr lang="ko-KR" altLang="en-US" sz="1300" dirty="0" smtClean="0">
                <a:solidFill>
                  <a:schemeClr val="tx1"/>
                </a:solidFill>
              </a:rPr>
              <a:t>우주 </a:t>
            </a:r>
            <a:r>
              <a:rPr lang="en-US" altLang="ko-KR" sz="1300" dirty="0" smtClean="0">
                <a:solidFill>
                  <a:schemeClr val="tx1"/>
                </a:solidFill>
              </a:rPr>
              <a:t>(</a:t>
            </a:r>
            <a:r>
              <a:rPr lang="ko-KR" altLang="en-US" sz="1300" dirty="0" smtClean="0">
                <a:solidFill>
                  <a:schemeClr val="tx1"/>
                </a:solidFill>
              </a:rPr>
              <a:t>은하계</a:t>
            </a:r>
            <a:r>
              <a:rPr lang="en-US" altLang="ko-KR" sz="1300" dirty="0" smtClean="0">
                <a:solidFill>
                  <a:schemeClr val="tx1"/>
                </a:solidFill>
              </a:rPr>
              <a:t>) </a:t>
            </a:r>
            <a:r>
              <a:rPr lang="ko-KR" altLang="en-US" sz="1300" dirty="0" smtClean="0">
                <a:solidFill>
                  <a:schemeClr val="tx1"/>
                </a:solidFill>
              </a:rPr>
              <a:t>에서의 전투</a:t>
            </a:r>
            <a:endParaRPr lang="en-US" altLang="ko-KR" sz="130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79512" y="116632"/>
            <a:ext cx="1944216" cy="126876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500" dirty="0" smtClean="0">
                <a:latin typeface="굴림"/>
                <a:ea typeface="굴림"/>
              </a:rPr>
              <a:t>6</a:t>
            </a:r>
            <a:r>
              <a:rPr lang="ko-KR" altLang="en-US" sz="2500" dirty="0" smtClean="0">
                <a:latin typeface="굴림"/>
                <a:ea typeface="굴림"/>
              </a:rPr>
              <a:t>주차</a:t>
            </a:r>
            <a:endParaRPr lang="en-US" altLang="ko-KR" sz="2500" dirty="0" smtClean="0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64453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231740" y="1184136"/>
            <a:ext cx="612068" cy="6120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702144" y="1184136"/>
            <a:ext cx="612068" cy="6120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7207865" y="1144379"/>
            <a:ext cx="612068" cy="6120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028" name="Picture 4" descr="C:\Users\user\Desktop\wormhole-25143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29264"/>
            <a:ext cx="2105540" cy="42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wormhole-25143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89" y="2029264"/>
            <a:ext cx="2139383" cy="42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user\Desktop\wormhole-25143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65" y="2026092"/>
            <a:ext cx="2139383" cy="42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52" y="5301208"/>
            <a:ext cx="387460" cy="54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16" y="5541272"/>
            <a:ext cx="396044" cy="55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764" y="5272975"/>
            <a:ext cx="387460" cy="54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131" y="3370445"/>
            <a:ext cx="477194" cy="58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133" y="3370445"/>
            <a:ext cx="477194" cy="58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948" y="3454751"/>
            <a:ext cx="477194" cy="58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550" y="3454421"/>
            <a:ext cx="477194" cy="58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00" y="3454420"/>
            <a:ext cx="477194" cy="58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846" y="2708920"/>
            <a:ext cx="477194" cy="58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926" y="2708920"/>
            <a:ext cx="477194" cy="58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116" y="2420888"/>
            <a:ext cx="1467304" cy="1798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780" y="4362757"/>
            <a:ext cx="105967" cy="43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75" y="4788429"/>
            <a:ext cx="105967" cy="43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66" y="3947749"/>
            <a:ext cx="105967" cy="43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61" y="4437112"/>
            <a:ext cx="105967" cy="43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147" y="4853787"/>
            <a:ext cx="105967" cy="43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482" y="4150985"/>
            <a:ext cx="105967" cy="43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32" y="4787582"/>
            <a:ext cx="105967" cy="43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543" y="4391526"/>
            <a:ext cx="105967" cy="43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57" y="4041068"/>
            <a:ext cx="79175" cy="426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32561"/>
            <a:ext cx="20764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255" y="2013802"/>
            <a:ext cx="20764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531" y="1997766"/>
            <a:ext cx="20764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15" y="6144223"/>
            <a:ext cx="20764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655" y="6144222"/>
            <a:ext cx="20764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427" y="6141764"/>
            <a:ext cx="20764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모서리가 둥근 직사각형 44"/>
          <p:cNvSpPr/>
          <p:nvPr/>
        </p:nvSpPr>
        <p:spPr>
          <a:xfrm>
            <a:off x="179512" y="116632"/>
            <a:ext cx="1944216" cy="126876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500" dirty="0" smtClean="0">
                <a:latin typeface="굴림"/>
                <a:ea typeface="굴림"/>
              </a:rPr>
              <a:t>6</a:t>
            </a:r>
            <a:r>
              <a:rPr lang="ko-KR" altLang="en-US" sz="2500" dirty="0" smtClean="0">
                <a:latin typeface="굴림"/>
                <a:ea typeface="굴림"/>
              </a:rPr>
              <a:t>주차</a:t>
            </a:r>
            <a:endParaRPr lang="en-US" altLang="ko-KR" sz="2500" dirty="0" smtClean="0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52312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51491384" descr="cif000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51" y="1556792"/>
            <a:ext cx="7722697" cy="434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179512" y="116632"/>
            <a:ext cx="1944216" cy="126876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500" dirty="0" smtClean="0">
                <a:latin typeface="굴림"/>
                <a:ea typeface="굴림"/>
              </a:rPr>
              <a:t>7</a:t>
            </a:r>
            <a:r>
              <a:rPr lang="ko-KR" altLang="en-US" sz="2500" dirty="0" smtClean="0">
                <a:latin typeface="굴림"/>
                <a:ea typeface="굴림"/>
              </a:rPr>
              <a:t>주차</a:t>
            </a:r>
            <a:endParaRPr lang="en-US" altLang="ko-KR" sz="2500" dirty="0" smtClean="0">
              <a:latin typeface="굴림"/>
              <a:ea typeface="굴림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663788" y="6093296"/>
            <a:ext cx="3132348" cy="6120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HP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649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79512" y="116632"/>
            <a:ext cx="1944216" cy="126876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500" dirty="0" smtClean="0">
                <a:latin typeface="굴림"/>
                <a:ea typeface="굴림"/>
              </a:rPr>
              <a:t>7</a:t>
            </a:r>
            <a:r>
              <a:rPr lang="ko-KR" altLang="en-US" sz="2500" dirty="0" smtClean="0">
                <a:latin typeface="굴림"/>
                <a:ea typeface="굴림"/>
              </a:rPr>
              <a:t>주차</a:t>
            </a:r>
            <a:endParaRPr lang="en-US" altLang="ko-KR" sz="2500" dirty="0" smtClean="0">
              <a:latin typeface="굴림"/>
              <a:ea typeface="굴림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51496104" descr="cif000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45" y="1520788"/>
            <a:ext cx="7668852" cy="431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987824" y="6093296"/>
            <a:ext cx="2645618" cy="6120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HP </a:t>
            </a:r>
            <a:r>
              <a:rPr lang="ko-KR" altLang="en-US" dirty="0" smtClean="0"/>
              <a:t>와 충돌처리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85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421" y="1664804"/>
            <a:ext cx="6429375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179512" y="116632"/>
            <a:ext cx="1944216" cy="126876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500" dirty="0">
                <a:latin typeface="굴림"/>
                <a:ea typeface="굴림"/>
              </a:rPr>
              <a:t>8</a:t>
            </a:r>
            <a:r>
              <a:rPr lang="ko-KR" altLang="en-US" sz="2500" dirty="0" smtClean="0">
                <a:latin typeface="굴림"/>
                <a:ea typeface="굴림"/>
              </a:rPr>
              <a:t>주차</a:t>
            </a:r>
            <a:endParaRPr lang="en-US" altLang="ko-KR" sz="2500" dirty="0" smtClean="0">
              <a:latin typeface="굴림"/>
              <a:ea typeface="굴림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663788" y="720974"/>
            <a:ext cx="4212468" cy="6120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메인 화면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도움말 </a:t>
            </a:r>
            <a:r>
              <a:rPr lang="ko-KR" altLang="en-US" dirty="0" smtClean="0"/>
              <a:t>및 배경 오류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545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79512" y="116632"/>
            <a:ext cx="1944216" cy="126876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500" dirty="0" smtClean="0">
                <a:latin typeface="굴림"/>
                <a:ea typeface="굴림"/>
              </a:rPr>
              <a:t>9</a:t>
            </a:r>
            <a:r>
              <a:rPr lang="ko-KR" altLang="en-US" sz="2500" dirty="0" smtClean="0">
                <a:latin typeface="굴림"/>
                <a:ea typeface="굴림"/>
              </a:rPr>
              <a:t>주차</a:t>
            </a:r>
            <a:endParaRPr lang="en-US" altLang="ko-KR" sz="2500" dirty="0" smtClean="0">
              <a:latin typeface="굴림"/>
              <a:ea typeface="굴림"/>
            </a:endParaRPr>
          </a:p>
        </p:txBody>
      </p:sp>
      <p:pic>
        <p:nvPicPr>
          <p:cNvPr id="6" name="bandicam 2018-12-08 16-02-33-457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440" y="1772816"/>
            <a:ext cx="6125115" cy="454005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503987" y="404664"/>
            <a:ext cx="4212468" cy="9283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배경 스크롤 구현</a:t>
            </a:r>
            <a:r>
              <a:rPr lang="en-US" altLang="ko-KR" dirty="0" smtClean="0"/>
              <a:t>/</a:t>
            </a:r>
          </a:p>
          <a:p>
            <a:pPr algn="ctr"/>
            <a:r>
              <a:rPr lang="ko-KR" altLang="en-US" dirty="0" err="1" smtClean="0"/>
              <a:t>적기생성</a:t>
            </a:r>
            <a:r>
              <a:rPr lang="en-US" altLang="ko-KR" dirty="0" smtClean="0"/>
              <a:t>, </a:t>
            </a:r>
          </a:p>
          <a:p>
            <a:pPr algn="ctr"/>
            <a:r>
              <a:rPr lang="ko-KR" altLang="en-US" dirty="0" smtClean="0"/>
              <a:t>사운드 충돌처리 오류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21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3528" y="116632"/>
            <a:ext cx="1584176" cy="1268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굴림" pitchFamily="50" charset="-127"/>
                <a:ea typeface="굴림" pitchFamily="50" charset="-127"/>
              </a:rPr>
              <a:t>조직도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763688" y="2780928"/>
            <a:ext cx="1800200" cy="158417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기획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류현덕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60032" y="1268760"/>
            <a:ext cx="3240360" cy="12241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 조사 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심요섭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860032" y="2885210"/>
            <a:ext cx="3240360" cy="136815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 조사 및 프로그램 수정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최연빈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4581128"/>
            <a:ext cx="3240360" cy="12961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컴파일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서효석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꺾인 연결선 24"/>
          <p:cNvCxnSpPr>
            <a:stCxn id="15" idx="3"/>
            <a:endCxn id="17" idx="1"/>
          </p:cNvCxnSpPr>
          <p:nvPr/>
        </p:nvCxnSpPr>
        <p:spPr>
          <a:xfrm flipV="1">
            <a:off x="3563888" y="1880828"/>
            <a:ext cx="1296144" cy="1692188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15" idx="3"/>
            <a:endCxn id="20" idx="1"/>
          </p:cNvCxnSpPr>
          <p:nvPr/>
        </p:nvCxnSpPr>
        <p:spPr>
          <a:xfrm>
            <a:off x="3563888" y="3573016"/>
            <a:ext cx="1296144" cy="1656184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15" idx="3"/>
            <a:endCxn id="19" idx="1"/>
          </p:cNvCxnSpPr>
          <p:nvPr/>
        </p:nvCxnSpPr>
        <p:spPr>
          <a:xfrm flipV="1">
            <a:off x="3563888" y="3569286"/>
            <a:ext cx="1296144" cy="3730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50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hlinkClick r:id="rId2" action="ppaction://hlinkfile"/>
          </p:cNvPr>
          <p:cNvSpPr/>
          <p:nvPr/>
        </p:nvSpPr>
        <p:spPr>
          <a:xfrm>
            <a:off x="2591780" y="512676"/>
            <a:ext cx="5193950" cy="9001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lvl="0" ea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      Score </a:t>
            </a:r>
            <a:r>
              <a:rPr kumimoji="1" lang="ko-KR" altLang="en-US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기능 추가</a:t>
            </a:r>
            <a:r>
              <a:rPr kumimoji="1" lang="en-US" altLang="ko-KR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, </a:t>
            </a:r>
            <a:r>
              <a:rPr kumimoji="1" lang="ko-KR" altLang="en-US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플레이어 화면 밖 이동 제한</a:t>
            </a:r>
            <a:r>
              <a:rPr kumimoji="1" lang="en-US" altLang="ko-KR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, UI</a:t>
            </a:r>
            <a:r>
              <a:rPr kumimoji="1" lang="ko-KR" altLang="en-US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기능 적용</a:t>
            </a:r>
            <a:r>
              <a:rPr kumimoji="1" lang="en-US" altLang="ko-KR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,	  	</a:t>
            </a:r>
            <a:r>
              <a:rPr kumimoji="1" lang="ko-KR" altLang="en-US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재 시작 기능 추가</a:t>
            </a:r>
          </a:p>
          <a:p>
            <a:pPr lvl="0" ea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      난이도 </a:t>
            </a:r>
            <a:r>
              <a:rPr kumimoji="1" lang="en-US" altLang="ko-KR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: 1 </a:t>
            </a:r>
            <a:r>
              <a:rPr kumimoji="1" lang="ko-KR" altLang="en-US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기본 </a:t>
            </a:r>
            <a:r>
              <a:rPr kumimoji="1" lang="en-US" altLang="ko-KR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(</a:t>
            </a:r>
            <a:r>
              <a:rPr kumimoji="1" lang="ko-KR" altLang="en-US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플레이어속도</a:t>
            </a:r>
            <a:r>
              <a:rPr kumimoji="1" lang="en-US" altLang="ko-KR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: 5 </a:t>
            </a:r>
            <a:r>
              <a:rPr kumimoji="1" lang="ko-KR" altLang="en-US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적 속도</a:t>
            </a:r>
            <a:r>
              <a:rPr kumimoji="1" lang="en-US" altLang="ko-KR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:</a:t>
            </a:r>
            <a:r>
              <a:rPr kumimoji="1" lang="ko-KR" altLang="en-US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 </a:t>
            </a:r>
            <a:r>
              <a:rPr kumimoji="1" lang="en-US" altLang="ko-KR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1)</a:t>
            </a:r>
            <a:endParaRPr kumimoji="1" lang="ko-KR" altLang="en-US" sz="1300" dirty="0">
              <a:solidFill>
                <a:schemeClr val="tx1"/>
              </a:solidFill>
              <a:latin typeface="굴림"/>
              <a:ea typeface="굴림"/>
              <a:cs typeface="굴림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79512" y="116632"/>
            <a:ext cx="1944216" cy="126876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500" dirty="0" smtClean="0">
                <a:latin typeface="굴림"/>
                <a:ea typeface="굴림"/>
              </a:rPr>
              <a:t>10 </a:t>
            </a:r>
            <a:r>
              <a:rPr lang="ko-KR" altLang="en-US" sz="2500" dirty="0" smtClean="0">
                <a:latin typeface="굴림"/>
                <a:ea typeface="굴림"/>
              </a:rPr>
              <a:t>주차</a:t>
            </a:r>
            <a:endParaRPr lang="en-US" altLang="ko-KR" sz="2500" dirty="0" smtClean="0">
              <a:latin typeface="굴림"/>
              <a:ea typeface="굴림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10" y="1556792"/>
            <a:ext cx="5892889" cy="5004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54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hlinkClick r:id="rId2" action="ppaction://hlinkfile"/>
          </p:cNvPr>
          <p:cNvSpPr/>
          <p:nvPr/>
        </p:nvSpPr>
        <p:spPr>
          <a:xfrm>
            <a:off x="2591780" y="512676"/>
            <a:ext cx="5193950" cy="9001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lvl="0" ea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300" dirty="0" smtClean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난이도 </a:t>
            </a:r>
            <a:r>
              <a:rPr kumimoji="1" lang="en-US" altLang="ko-KR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: 2 (</a:t>
            </a:r>
            <a:r>
              <a:rPr kumimoji="1" lang="ko-KR" altLang="en-US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플레이어속도</a:t>
            </a:r>
            <a:r>
              <a:rPr kumimoji="1" lang="en-US" altLang="ko-KR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: 3 </a:t>
            </a:r>
            <a:r>
              <a:rPr kumimoji="1" lang="ko-KR" altLang="en-US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적 속도</a:t>
            </a:r>
            <a:r>
              <a:rPr kumimoji="1" lang="en-US" altLang="ko-KR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:</a:t>
            </a:r>
            <a:r>
              <a:rPr kumimoji="1" lang="ko-KR" altLang="en-US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 </a:t>
            </a:r>
            <a:r>
              <a:rPr kumimoji="1" lang="en-US" altLang="ko-KR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3</a:t>
            </a:r>
            <a:r>
              <a:rPr kumimoji="1" lang="en-US" altLang="ko-KR" sz="1300" dirty="0" smtClean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)</a:t>
            </a:r>
          </a:p>
          <a:p>
            <a:pPr lvl="0" ea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300" dirty="0" smtClean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메인 씬 에서 넘어가지가 않음</a:t>
            </a:r>
            <a:endParaRPr kumimoji="1" lang="ko-KR" altLang="en-US" sz="1300" dirty="0">
              <a:solidFill>
                <a:schemeClr val="tx1"/>
              </a:solidFill>
              <a:latin typeface="굴림"/>
              <a:ea typeface="굴림"/>
              <a:cs typeface="굴림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79512" y="116632"/>
            <a:ext cx="1944216" cy="126876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500" dirty="0" smtClean="0">
                <a:latin typeface="굴림"/>
                <a:ea typeface="굴림"/>
              </a:rPr>
              <a:t>10 </a:t>
            </a:r>
            <a:r>
              <a:rPr lang="ko-KR" altLang="en-US" sz="2500" dirty="0" smtClean="0">
                <a:latin typeface="굴림"/>
                <a:ea typeface="굴림"/>
              </a:rPr>
              <a:t>주차</a:t>
            </a:r>
            <a:endParaRPr lang="en-US" altLang="ko-KR" sz="2500" dirty="0" smtClean="0">
              <a:latin typeface="굴림"/>
              <a:ea typeface="굴림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459" y="1424980"/>
            <a:ext cx="5328592" cy="5222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07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hlinkClick r:id="rId2" action="ppaction://hlinkfile"/>
          </p:cNvPr>
          <p:cNvSpPr/>
          <p:nvPr/>
        </p:nvSpPr>
        <p:spPr>
          <a:xfrm>
            <a:off x="2591780" y="512676"/>
            <a:ext cx="5193950" cy="900100"/>
          </a:xfrm>
          <a:prstGeom prst="roundRect">
            <a:avLst>
              <a:gd name="adj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lvl="0" ea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300" dirty="0" smtClean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사운드 </a:t>
            </a:r>
            <a:r>
              <a:rPr kumimoji="1" lang="en-US" altLang="ko-KR" sz="1300" dirty="0" smtClean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: </a:t>
            </a:r>
            <a:r>
              <a:rPr kumimoji="1" lang="ko-KR" altLang="en-US" sz="1300" dirty="0" smtClean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충돌 </a:t>
            </a:r>
            <a:endParaRPr kumimoji="1" lang="en-US" altLang="ko-KR" sz="1300" dirty="0" smtClean="0">
              <a:solidFill>
                <a:schemeClr val="tx1"/>
              </a:solidFill>
              <a:latin typeface="굴림"/>
              <a:ea typeface="굴림"/>
              <a:cs typeface="굴림"/>
            </a:endParaRPr>
          </a:p>
          <a:p>
            <a:pPr lvl="0" ea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300" dirty="0" smtClean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난이도 </a:t>
            </a:r>
            <a:r>
              <a:rPr kumimoji="1" lang="en-US" altLang="ko-KR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: </a:t>
            </a:r>
            <a:r>
              <a:rPr kumimoji="1" lang="en-US" altLang="ko-KR" sz="1300" dirty="0" smtClean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3 </a:t>
            </a:r>
            <a:r>
              <a:rPr kumimoji="1" lang="en-US" altLang="ko-KR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(</a:t>
            </a:r>
            <a:r>
              <a:rPr kumimoji="1" lang="ko-KR" altLang="en-US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플레이어속도</a:t>
            </a:r>
            <a:r>
              <a:rPr kumimoji="1" lang="en-US" altLang="ko-KR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: 3 </a:t>
            </a:r>
            <a:r>
              <a:rPr kumimoji="1" lang="ko-KR" altLang="en-US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적 속도</a:t>
            </a:r>
            <a:r>
              <a:rPr kumimoji="1" lang="en-US" altLang="ko-KR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:</a:t>
            </a:r>
            <a:r>
              <a:rPr kumimoji="1" lang="ko-KR" altLang="en-US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 </a:t>
            </a:r>
            <a:r>
              <a:rPr kumimoji="1" lang="en-US" altLang="ko-KR" sz="1300" dirty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5</a:t>
            </a:r>
            <a:r>
              <a:rPr kumimoji="1" lang="en-US" altLang="ko-KR" sz="1300" dirty="0" smtClean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)</a:t>
            </a:r>
          </a:p>
          <a:p>
            <a:pPr lvl="0" ea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300" dirty="0" smtClean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난이도 오류 수정</a:t>
            </a:r>
            <a:endParaRPr kumimoji="1" lang="en-US" altLang="ko-KR" sz="1300" dirty="0" smtClean="0">
              <a:solidFill>
                <a:schemeClr val="tx1"/>
              </a:solidFill>
              <a:latin typeface="굴림"/>
              <a:ea typeface="굴림"/>
              <a:cs typeface="굴림"/>
            </a:endParaRPr>
          </a:p>
          <a:p>
            <a:pPr lvl="0" ea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300" dirty="0" smtClean="0">
                <a:solidFill>
                  <a:schemeClr val="tx1"/>
                </a:solidFill>
                <a:latin typeface="굴림"/>
                <a:ea typeface="굴림"/>
                <a:cs typeface="굴림"/>
              </a:rPr>
              <a:t>게임 마무리</a:t>
            </a:r>
            <a:endParaRPr kumimoji="1" lang="ko-KR" altLang="en-US" sz="1300" dirty="0">
              <a:solidFill>
                <a:schemeClr val="tx1"/>
              </a:solidFill>
              <a:latin typeface="굴림"/>
              <a:ea typeface="굴림"/>
              <a:cs typeface="굴림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79512" y="116632"/>
            <a:ext cx="1944216" cy="126876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500" dirty="0" smtClean="0">
                <a:latin typeface="굴림"/>
                <a:ea typeface="굴림"/>
              </a:rPr>
              <a:t>12/13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80" y="1654534"/>
            <a:ext cx="5193950" cy="50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03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79512" y="80628"/>
            <a:ext cx="1944216" cy="126876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500" dirty="0" smtClean="0">
                <a:latin typeface="굴림"/>
                <a:ea typeface="굴림"/>
              </a:rPr>
              <a:t>최종</a:t>
            </a:r>
            <a:endParaRPr lang="en-US" altLang="ko-KR" sz="2500" dirty="0" smtClean="0">
              <a:latin typeface="굴림"/>
              <a:ea typeface="굴림"/>
            </a:endParaRPr>
          </a:p>
          <a:p>
            <a:pPr algn="ctr">
              <a:defRPr lang="ko-KR" altLang="en-US"/>
            </a:pPr>
            <a:r>
              <a:rPr lang="ko-KR" altLang="en-US" sz="2500" dirty="0" smtClean="0">
                <a:latin typeface="굴림"/>
                <a:ea typeface="굴림"/>
              </a:rPr>
              <a:t>진행상황</a:t>
            </a:r>
            <a:endParaRPr lang="en-US" altLang="ko-KR" sz="2500" dirty="0" smtClean="0">
              <a:latin typeface="굴림"/>
              <a:ea typeface="굴림"/>
            </a:endParaRPr>
          </a:p>
        </p:txBody>
      </p:sp>
      <p:sp>
        <p:nvSpPr>
          <p:cNvPr id="8" name="_x275385016"/>
          <p:cNvSpPr>
            <a:spLocks noChangeArrowheads="1"/>
          </p:cNvSpPr>
          <p:nvPr/>
        </p:nvSpPr>
        <p:spPr bwMode="auto">
          <a:xfrm>
            <a:off x="201685" y="4113076"/>
            <a:ext cx="7848600" cy="2484276"/>
          </a:xfrm>
          <a:prstGeom prst="roundRect">
            <a:avLst>
              <a:gd name="adj" fmla="val 3819"/>
            </a:avLst>
          </a:prstGeom>
          <a:solidFill>
            <a:srgbClr val="FFFFFF"/>
          </a:solidFill>
          <a:ln w="12700">
            <a:solidFill>
              <a:srgbClr val="70AD47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3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dirty="0" err="1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오류수정</a:t>
            </a:r>
            <a:endParaRPr kumimoji="1" lang="en-US" altLang="ko-KR" sz="1000" b="1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1" lang="ko-KR" altLang="en-US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배경화면이 일정 구간이 넘어가면 사라지는 현상 </a:t>
            </a:r>
            <a:r>
              <a:rPr kumimoji="1"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en-US" sz="1000" b="1" dirty="0" err="1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수정완료</a:t>
            </a:r>
            <a:r>
              <a:rPr kumimoji="1"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) 11/15</a:t>
            </a:r>
            <a:endParaRPr kumimoji="1" lang="en-US" altLang="ko-KR" sz="1000" b="1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유닛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미사일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적 기체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플레이어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)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이 일정 구간을 넘어가면 배경과 같이 사라지는 현상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수정완료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) </a:t>
            </a:r>
            <a:r>
              <a:rPr kumimoji="1"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11/15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메인 씬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도움말 씬 에서 의 배경화면이 고정이 되지 않고 갑자기 누락되거나 사라지는 현상 </a:t>
            </a:r>
            <a:r>
              <a:rPr kumimoji="1"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en-US" sz="1000" b="1" dirty="0" err="1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수정완료</a:t>
            </a:r>
            <a:r>
              <a:rPr kumimoji="1"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) 11/15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-</a:t>
            </a:r>
            <a:r>
              <a:rPr kumimoji="1" lang="en-US" altLang="ko-KR" sz="1000" b="1" i="0" u="none" strike="noStrike" cap="none" normalizeH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   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적 기체를 파괴하면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충돌효과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파괴이미지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)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가  나오는데 랜덤 적기를 만드는 과정에서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스크립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,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코딩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)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에러가  발생</a:t>
            </a:r>
            <a:r>
              <a:rPr kumimoji="1" lang="en-US" altLang="ko-KR" sz="10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en-US" sz="1000" b="1" dirty="0" err="1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수정완료</a:t>
            </a:r>
            <a:r>
              <a:rPr kumimoji="1" lang="en-US" altLang="ko-KR" sz="10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) </a:t>
            </a:r>
            <a:r>
              <a:rPr kumimoji="1"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11/21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  파괴이미지가  오류가 남으로써 사운드 파괴 사운드  </a:t>
            </a:r>
            <a:r>
              <a:rPr kumimoji="1" lang="ko-KR" altLang="en-US" sz="1000" b="1" dirty="0" err="1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동일오류</a:t>
            </a:r>
            <a:r>
              <a:rPr kumimoji="1" lang="ko-KR" altLang="en-US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kumimoji="1" lang="en-US" altLang="ko-KR" sz="10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en-US" sz="1000" b="1" dirty="0" err="1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수정완료</a:t>
            </a:r>
            <a:r>
              <a:rPr kumimoji="1" lang="en-US" altLang="ko-KR" sz="10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) </a:t>
            </a:r>
            <a:r>
              <a:rPr kumimoji="1"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11/21</a:t>
            </a:r>
            <a:endParaRPr kumimoji="1" lang="en-US" altLang="ko-KR" sz="1000" b="1" dirty="0">
              <a:solidFill>
                <a:srgbClr val="FF0000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-     </a:t>
            </a:r>
            <a:r>
              <a:rPr kumimoji="1" lang="ko-KR" altLang="en-US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랜덤 유닛  완벽 생성</a:t>
            </a:r>
            <a:r>
              <a:rPr kumimoji="1" lang="en-US" altLang="ko-KR" sz="10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 (</a:t>
            </a:r>
            <a:r>
              <a:rPr kumimoji="1" lang="ko-KR" altLang="en-US" sz="1000" b="1" dirty="0" err="1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수정완료</a:t>
            </a:r>
            <a:r>
              <a:rPr kumimoji="1" lang="en-US" altLang="ko-KR" sz="10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) </a:t>
            </a:r>
            <a:r>
              <a:rPr kumimoji="1"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11/28</a:t>
            </a:r>
            <a:endParaRPr kumimoji="1" lang="en-US" altLang="ko-KR" sz="1000" b="1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  충돌사운드</a:t>
            </a:r>
            <a:r>
              <a:rPr kumimoji="1" lang="en-US" altLang="ko-KR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en-US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등 사운드 부분</a:t>
            </a:r>
            <a:r>
              <a:rPr kumimoji="1" lang="en-US" altLang="ko-KR" sz="10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kumimoji="1" lang="en-US" altLang="ko-KR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en-US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업데이트</a:t>
            </a:r>
            <a:r>
              <a:rPr kumimoji="1" lang="en-US" altLang="ko-KR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) </a:t>
            </a:r>
            <a:r>
              <a:rPr kumimoji="1"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~ 11.29 </a:t>
            </a:r>
            <a:endParaRPr kumimoji="1" lang="en-US" altLang="ko-KR" sz="1000" b="1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  UI </a:t>
            </a:r>
            <a:r>
              <a:rPr kumimoji="1" lang="ko-KR" altLang="en-US" sz="1000" b="1" dirty="0" err="1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퀄리티</a:t>
            </a:r>
            <a:r>
              <a:rPr kumimoji="1" lang="ko-KR" altLang="en-US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 </a:t>
            </a:r>
            <a:r>
              <a:rPr kumimoji="1" lang="en-US" altLang="ko-KR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en-US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업데이트</a:t>
            </a:r>
            <a:r>
              <a:rPr kumimoji="1" lang="en-US" altLang="ko-KR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)</a:t>
            </a:r>
            <a:r>
              <a:rPr kumimoji="1"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 ~ 11.28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-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   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난이도 </a:t>
            </a:r>
            <a:r>
              <a:rPr kumimoji="1" lang="en-US" altLang="ko-KR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1,2,3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설정 및 기타 오류 수정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마무리까지 코딩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)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 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-    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난이도 설정 마무리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,</a:t>
            </a:r>
            <a:r>
              <a:rPr kumimoji="1" lang="en-US" altLang="ko-KR" sz="1000" b="1" i="0" u="none" strike="noStrike" cap="none" normalizeH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000" b="1" i="0" u="none" strike="noStrike" cap="none" normalizeH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보고서 작성 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_x275385016"/>
          <p:cNvSpPr>
            <a:spLocks noChangeArrowheads="1"/>
          </p:cNvSpPr>
          <p:nvPr/>
        </p:nvSpPr>
        <p:spPr bwMode="auto">
          <a:xfrm>
            <a:off x="201685" y="1448780"/>
            <a:ext cx="7848600" cy="2556284"/>
          </a:xfrm>
          <a:prstGeom prst="roundRect">
            <a:avLst>
              <a:gd name="adj" fmla="val 3819"/>
            </a:avLst>
          </a:prstGeom>
          <a:solidFill>
            <a:srgbClr val="FFFFFF"/>
          </a:solidFill>
          <a:ln w="12700">
            <a:solidFill>
              <a:srgbClr val="70AD47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1.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현재 </a:t>
            </a:r>
            <a:r>
              <a:rPr kumimoji="1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유닛을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생성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, 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움직이기 가능 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, 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미사일을 쏘기 위해 코딩 조사</a:t>
            </a:r>
            <a:endParaRPr kumimoji="1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2.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이미지 파일 구하기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, 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미사일을 쏠 수 있는 코딩 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, 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좌표 값 으로 이용</a:t>
            </a:r>
            <a:endParaRPr kumimoji="1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3.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코딩을 이용해 생성 </a:t>
            </a:r>
            <a:r>
              <a:rPr kumimoji="1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유닛으로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미사일을 쏘면서 움직이기 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( </a:t>
            </a:r>
            <a:r>
              <a:rPr kumimoji="1" lang="en-US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c#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을 이용해 움직이기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) 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4.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메모리 </a:t>
            </a:r>
            <a:r>
              <a:rPr kumimoji="1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풀링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(Memory Pooling)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을 이용한 미사일 발사 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-&gt; </a:t>
            </a:r>
            <a:r>
              <a:rPr kumimoji="1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예기치않은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GC(</a:t>
            </a:r>
            <a:r>
              <a:rPr kumimoji="1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가비지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</a:t>
            </a:r>
            <a:r>
              <a:rPr kumimoji="1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컬렉터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)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호출 방지</a:t>
            </a:r>
            <a:endParaRPr kumimoji="1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5.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게임 난이도 설정구상 및 자료 조사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.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6.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적 </a:t>
            </a:r>
            <a:r>
              <a:rPr kumimoji="1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유닛충돌효과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HP 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만들기</a:t>
            </a:r>
            <a:endParaRPr kumimoji="1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7.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플레이어 </a:t>
            </a:r>
            <a:r>
              <a:rPr kumimoji="1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유닛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HP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바 생성 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/ 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플레이어 </a:t>
            </a:r>
            <a:r>
              <a:rPr kumimoji="1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유닛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파괴</a:t>
            </a:r>
            <a:endParaRPr kumimoji="1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8. </a:t>
            </a:r>
            <a:r>
              <a:rPr kumimoji="1" lang="ko-KR" altLang="en-US" sz="1300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배경 삽입 및 움직이기 </a:t>
            </a:r>
            <a:r>
              <a:rPr kumimoji="1" lang="en-US" altLang="ko-KR" sz="1300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/ </a:t>
            </a:r>
            <a:r>
              <a:rPr kumimoji="1" lang="ko-KR" altLang="en-US" sz="1300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메인</a:t>
            </a:r>
            <a:r>
              <a:rPr kumimoji="1" lang="en-US" altLang="ko-KR" sz="1300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, </a:t>
            </a:r>
            <a:r>
              <a:rPr kumimoji="1" lang="ko-KR" altLang="en-US" sz="1300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도움말 </a:t>
            </a:r>
            <a:r>
              <a:rPr kumimoji="1" lang="ko-KR" altLang="en-US" sz="1300" i="0" u="none" strike="noStrike" cap="none" normalizeH="0" baseline="0" dirty="0" err="1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씬에</a:t>
            </a:r>
            <a:r>
              <a:rPr kumimoji="1" lang="ko-KR" altLang="en-US" sz="1300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대한 코딩 공부 및 자료 </a:t>
            </a:r>
            <a:r>
              <a:rPr kumimoji="1" lang="ko-KR" altLang="en-US" sz="1300" i="0" u="none" strike="noStrike" cap="none" normalizeH="0" baseline="0" dirty="0" err="1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찿기</a:t>
            </a:r>
            <a:endParaRPr kumimoji="1" lang="en-US" altLang="ko-KR" sz="1300" i="0" u="none" strike="noStrike" cap="none" normalizeH="0" baseline="0" dirty="0" smtClean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9.</a:t>
            </a:r>
            <a:r>
              <a:rPr kumimoji="1" lang="ko-KR" altLang="en-US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지난 주 배경 스크롤 오류문제 수정</a:t>
            </a:r>
            <a:r>
              <a:rPr kumimoji="1" lang="en-US" altLang="ko-KR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, </a:t>
            </a:r>
            <a:r>
              <a:rPr kumimoji="1" lang="ko-KR" altLang="en-US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파괴효과</a:t>
            </a:r>
            <a:r>
              <a:rPr kumimoji="1" lang="en-US" altLang="ko-KR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,</a:t>
            </a:r>
            <a:r>
              <a:rPr kumimoji="1" lang="ko-KR" altLang="en-US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소리효과</a:t>
            </a:r>
            <a:r>
              <a:rPr kumimoji="1" lang="en-US" altLang="ko-KR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, </a:t>
            </a:r>
            <a:r>
              <a:rPr kumimoji="1" lang="ko-KR" altLang="en-US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랜덤 적 발생</a:t>
            </a:r>
            <a:r>
              <a:rPr kumimoji="1" lang="en-US" altLang="ko-KR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10. </a:t>
            </a:r>
            <a:r>
              <a:rPr kumimoji="1" lang="ko-KR" altLang="en-US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지난주 </a:t>
            </a:r>
            <a:r>
              <a:rPr kumimoji="1" lang="ko-KR" altLang="en-US" sz="1300" dirty="0" err="1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파괴효과</a:t>
            </a:r>
            <a:r>
              <a:rPr kumimoji="1" lang="en-US" altLang="ko-KR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,</a:t>
            </a:r>
            <a:r>
              <a:rPr kumimoji="1" lang="ko-KR" altLang="en-US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</a:t>
            </a:r>
            <a:r>
              <a:rPr kumimoji="1" lang="ko-KR" altLang="en-US" sz="1300" dirty="0" err="1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소리효과</a:t>
            </a:r>
            <a:r>
              <a:rPr kumimoji="1" lang="en-US" altLang="ko-KR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,</a:t>
            </a:r>
            <a:r>
              <a:rPr kumimoji="1" lang="ko-KR" altLang="en-US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적 </a:t>
            </a:r>
            <a:r>
              <a:rPr kumimoji="1" lang="ko-KR" altLang="en-US" sz="1300" dirty="0" err="1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랜덤발생</a:t>
            </a:r>
            <a:r>
              <a:rPr kumimoji="1" lang="en-US" altLang="ko-KR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,</a:t>
            </a:r>
            <a:r>
              <a:rPr kumimoji="1" lang="ko-KR" altLang="en-US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오류 수정</a:t>
            </a:r>
            <a:endParaRPr kumimoji="1" lang="en-US" altLang="ko-KR" sz="1300" dirty="0" smtClean="0">
              <a:latin typeface="굴림" panose="020B0600000101010101" pitchFamily="50" charset="-127"/>
              <a:ea typeface="굴림" panose="020B0600000101010101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11.</a:t>
            </a:r>
            <a:r>
              <a:rPr kumimoji="1" lang="en-US" altLang="ko-KR" sz="13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Score </a:t>
            </a:r>
            <a:r>
              <a:rPr kumimoji="1" lang="ko-KR" altLang="en-US" sz="13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기능 추가</a:t>
            </a:r>
            <a:r>
              <a:rPr kumimoji="1" lang="en-US" altLang="ko-KR" sz="13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en-US" sz="13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플레이어 화면 밖 이동 제한</a:t>
            </a:r>
            <a:r>
              <a:rPr kumimoji="1" lang="en-US" altLang="ko-KR" sz="13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, UI</a:t>
            </a:r>
            <a:r>
              <a:rPr kumimoji="1" lang="ko-KR" altLang="en-US" sz="13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기능 적용</a:t>
            </a:r>
            <a:r>
              <a:rPr kumimoji="1" lang="en-US" altLang="ko-KR" sz="13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3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재 시작 기능 추가</a:t>
            </a:r>
            <a:endParaRPr kumimoji="1" lang="en-US" altLang="ko-KR" sz="13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12.</a:t>
            </a:r>
            <a:r>
              <a:rPr kumimoji="1" lang="ko-KR" altLang="en-US" sz="1300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프로젝트 마무리 단계 보고서 작성 발표</a:t>
            </a:r>
            <a:endParaRPr kumimoji="1" lang="ko-KR" altLang="en-US" sz="130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80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79512" y="116632"/>
            <a:ext cx="1944216" cy="1268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굴림" pitchFamily="50" charset="-127"/>
                <a:ea typeface="굴림" pitchFamily="50" charset="-127"/>
              </a:rPr>
              <a:t>산출물</a:t>
            </a:r>
            <a:endParaRPr lang="en-US" altLang="ko-KR" sz="2500" dirty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8FE35157-E6A7-4341-B9BB-5F3B3223AF3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31641" y="1556792"/>
          <a:ext cx="7416822" cy="491031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472274">
                  <a:extLst>
                    <a:ext uri="{9D8B030D-6E8A-4147-A177-3AD203B41FA5}">
                      <a16:colId xmlns:a16="http://schemas.microsoft.com/office/drawing/2014/main" xmlns="" val="3877577553"/>
                    </a:ext>
                  </a:extLst>
                </a:gridCol>
                <a:gridCol w="2803942">
                  <a:extLst>
                    <a:ext uri="{9D8B030D-6E8A-4147-A177-3AD203B41FA5}">
                      <a16:colId xmlns:a16="http://schemas.microsoft.com/office/drawing/2014/main" xmlns="" val="2423637024"/>
                    </a:ext>
                  </a:extLst>
                </a:gridCol>
                <a:gridCol w="2140606">
                  <a:extLst>
                    <a:ext uri="{9D8B030D-6E8A-4147-A177-3AD203B41FA5}">
                      <a16:colId xmlns:a16="http://schemas.microsoft.com/office/drawing/2014/main" xmlns="" val="649679462"/>
                    </a:ext>
                  </a:extLst>
                </a:gridCol>
              </a:tblGrid>
              <a:tr h="2732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단계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작업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산출물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71714218"/>
                  </a:ext>
                </a:extLst>
              </a:tr>
              <a:tr h="31441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프로젝트 기획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프로젝트 주제 확정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프로젝트 계획서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94562690"/>
                  </a:ext>
                </a:extLst>
              </a:tr>
              <a:tr h="3144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프로젝트 목표 및 기능 확정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47503219"/>
                  </a:ext>
                </a:extLst>
              </a:tr>
              <a:tr h="3144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역할 분담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51849009"/>
                  </a:ext>
                </a:extLst>
              </a:tr>
              <a:tr h="31441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프로젝트 보고서 작성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1919091"/>
                  </a:ext>
                </a:extLst>
              </a:tr>
              <a:tr h="31441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자료조사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latin typeface="+mn-lt"/>
                          <a:ea typeface="+mn-ea"/>
                        </a:rPr>
                        <a:t>유니티</a:t>
                      </a:r>
                      <a:r>
                        <a:rPr lang="en-US" altLang="ko-KR" sz="140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400" dirty="0" smtClean="0">
                          <a:latin typeface="+mn-lt"/>
                          <a:ea typeface="+mn-ea"/>
                        </a:rPr>
                        <a:t>슈팅게임 정보조사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조사 자료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14146168"/>
                  </a:ext>
                </a:extLst>
              </a:tr>
              <a:tr h="31441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  <a:ea typeface="+mn-ea"/>
                        </a:rPr>
                        <a:t>슈팅게임 기능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1842995"/>
                  </a:ext>
                </a:extLst>
              </a:tr>
              <a:tr h="31441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슈팅게임 </a:t>
                      </a:r>
                      <a:r>
                        <a:rPr lang="ko-KR" altLang="en-US" sz="1400" dirty="0"/>
                        <a:t>소스 조사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7576081"/>
                  </a:ext>
                </a:extLst>
              </a:tr>
              <a:tr h="3144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디자인 설정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ppt </a:t>
                      </a:r>
                      <a:r>
                        <a:rPr lang="ko-KR" altLang="en-US" sz="1400" dirty="0"/>
                        <a:t>및 계획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ppt</a:t>
                      </a:r>
                      <a:r>
                        <a:rPr lang="en-US" altLang="ko-KR" sz="1400" baseline="0" dirty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400" baseline="0" dirty="0">
                          <a:latin typeface="+mn-lt"/>
                          <a:ea typeface="+mn-ea"/>
                        </a:rPr>
                        <a:t>제작 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146639798"/>
                  </a:ext>
                </a:extLst>
              </a:tr>
              <a:tr h="314412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슈팅게임 </a:t>
                      </a:r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슈팅게임 화면 </a:t>
                      </a:r>
                      <a:r>
                        <a:rPr lang="ko-KR" altLang="en-US" sz="1400" dirty="0"/>
                        <a:t>구성도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3747233"/>
                  </a:ext>
                </a:extLst>
              </a:tr>
              <a:tr h="3144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개발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기능 정리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기능 정의서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87759271"/>
                  </a:ext>
                </a:extLst>
              </a:tr>
              <a:tr h="31441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주차 별 보고서 작성 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주차 별 보고서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65919256"/>
                  </a:ext>
                </a:extLst>
              </a:tr>
              <a:tr h="314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테스트 및 미비점 보완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테스트 시나리오 및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결과서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44765835"/>
                  </a:ext>
                </a:extLst>
              </a:tr>
              <a:tr h="3144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완료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메뉴얼 작성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메뉴얼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11977432"/>
                  </a:ext>
                </a:extLst>
              </a:tr>
              <a:tr h="314412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프로젝트 검수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최종 프로젝트 결과물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4386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84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F17094-8A34-474C-84B4-CB0838D2B845}"/>
              </a:ext>
            </a:extLst>
          </p:cNvPr>
          <p:cNvSpPr txBox="1"/>
          <p:nvPr/>
        </p:nvSpPr>
        <p:spPr>
          <a:xfrm>
            <a:off x="3331917" y="3113529"/>
            <a:ext cx="248016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79512" y="116632"/>
            <a:ext cx="1944216" cy="126876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500" dirty="0">
                <a:latin typeface="굴림"/>
                <a:ea typeface="굴림"/>
              </a:rPr>
              <a:t>프로젝트</a:t>
            </a:r>
          </a:p>
          <a:p>
            <a:pPr algn="ctr">
              <a:defRPr lang="ko-KR" altLang="en-US"/>
            </a:pPr>
            <a:r>
              <a:rPr lang="en-US" altLang="ko-KR" sz="2500" dirty="0" smtClean="0">
                <a:latin typeface="굴림"/>
                <a:ea typeface="굴림"/>
              </a:rPr>
              <a:t>Test </a:t>
            </a:r>
            <a:r>
              <a:rPr lang="ko-KR" altLang="en-US" sz="2500" dirty="0" smtClean="0">
                <a:latin typeface="굴림"/>
                <a:ea typeface="굴림"/>
              </a:rPr>
              <a:t>일정</a:t>
            </a:r>
            <a:endParaRPr lang="en-US" altLang="ko-KR" sz="2500" dirty="0">
              <a:latin typeface="굴림"/>
              <a:ea typeface="굴림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83568" y="1484784"/>
            <a:ext cx="1296144" cy="41034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/>
              <a:t>Test</a:t>
            </a:r>
            <a:endParaRPr lang="ko-KR" altLang="en-US" sz="2000" b="1"/>
          </a:p>
        </p:txBody>
      </p:sp>
      <p:sp>
        <p:nvSpPr>
          <p:cNvPr id="11" name="직사각형 10"/>
          <p:cNvSpPr/>
          <p:nvPr/>
        </p:nvSpPr>
        <p:spPr>
          <a:xfrm>
            <a:off x="683568" y="2111152"/>
            <a:ext cx="1296144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/>
              <a:t> </a:t>
            </a:r>
            <a:r>
              <a:rPr lang="ko-KR" altLang="en-US" sz="1600"/>
              <a:t>코딩</a:t>
            </a:r>
            <a:endParaRPr lang="en-US" altLang="ko-KR" sz="1600"/>
          </a:p>
        </p:txBody>
      </p:sp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620656"/>
              </p:ext>
            </p:extLst>
          </p:nvPr>
        </p:nvGraphicFramePr>
        <p:xfrm>
          <a:off x="680988" y="4941168"/>
          <a:ext cx="6264696" cy="168325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924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178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dirty="0"/>
                        <a:t>Test</a:t>
                      </a:r>
                      <a:r>
                        <a:rPr lang="ko-KR" altLang="en-US" sz="1200" dirty="0"/>
                        <a:t> </a:t>
                      </a:r>
                      <a:endParaRPr lang="ko-KR" altLang="en-US" sz="12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/>
                        <a:t>일정</a:t>
                      </a:r>
                      <a:endParaRPr lang="ko-KR" altLang="en-US" sz="120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178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dirty="0"/>
                        <a:t>코딩 및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차 </a:t>
                      </a:r>
                      <a:r>
                        <a:rPr lang="en-US" altLang="ko-KR" sz="1200" dirty="0"/>
                        <a:t>Test</a:t>
                      </a:r>
                      <a:endParaRPr lang="ko-KR" altLang="en-US" sz="12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 lang="ko-KR" altLang="en-US"/>
                      </a:pPr>
                      <a:r>
                        <a:rPr lang="ko-KR" altLang="en-US" sz="1200" dirty="0">
                          <a:latin typeface="맑은 고딕"/>
                          <a:ea typeface="맑은 고딕"/>
                        </a:rPr>
                        <a:t>2018년 09월 14일 ~ 2018년 09월 26일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178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/>
                        <a:t>수정 및 </a:t>
                      </a:r>
                      <a:r>
                        <a:rPr lang="en-US" altLang="ko-KR" sz="1200"/>
                        <a:t>2</a:t>
                      </a:r>
                      <a:r>
                        <a:rPr lang="ko-KR" altLang="en-US" sz="1200"/>
                        <a:t>차 </a:t>
                      </a:r>
                      <a:r>
                        <a:rPr lang="en-US" altLang="ko-KR" sz="1200"/>
                        <a:t>Test</a:t>
                      </a:r>
                      <a:endParaRPr lang="ko-KR" altLang="en-US" sz="120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 lang="ko-KR" altLang="en-US"/>
                      </a:pPr>
                      <a:r>
                        <a:rPr lang="ko-KR" altLang="en-US" sz="1200" dirty="0">
                          <a:latin typeface="맑은 고딕"/>
                          <a:ea typeface="맑은 고딕"/>
                        </a:rPr>
                        <a:t>2018년 09월 </a:t>
                      </a:r>
                      <a:r>
                        <a:rPr lang="ko-KR" altLang="en-US" sz="1200" dirty="0" smtClean="0"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altLang="ko-KR" sz="1200" dirty="0" smtClean="0">
                          <a:latin typeface="맑은 고딕"/>
                          <a:ea typeface="맑은 고딕"/>
                        </a:rPr>
                        <a:t>7</a:t>
                      </a:r>
                      <a:r>
                        <a:rPr lang="ko-KR" altLang="en-US" sz="1200" dirty="0" smtClean="0">
                          <a:latin typeface="맑은 고딕"/>
                          <a:ea typeface="맑은 고딕"/>
                        </a:rPr>
                        <a:t>일 </a:t>
                      </a:r>
                      <a:r>
                        <a:rPr lang="ko-KR" altLang="en-US" sz="1200" dirty="0">
                          <a:latin typeface="맑은 고딕"/>
                          <a:ea typeface="맑은 고딕"/>
                        </a:rPr>
                        <a:t>~ 2018년 10월 </a:t>
                      </a:r>
                      <a:r>
                        <a:rPr lang="en-US" altLang="ko-KR" sz="1200" dirty="0" smtClean="0">
                          <a:latin typeface="맑은 고딕"/>
                          <a:ea typeface="맑은 고딕"/>
                        </a:rPr>
                        <a:t>25</a:t>
                      </a:r>
                      <a:r>
                        <a:rPr lang="ko-KR" altLang="en-US" sz="1200" dirty="0" smtClean="0">
                          <a:latin typeface="맑은 고딕"/>
                          <a:ea typeface="맑은 고딕"/>
                        </a:rPr>
                        <a:t>일</a:t>
                      </a:r>
                      <a:endParaRPr lang="ko-KR" altLang="en-US" sz="12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178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/>
                        <a:t>수정 및 </a:t>
                      </a:r>
                      <a:r>
                        <a:rPr lang="en-US" altLang="ko-KR" sz="1200"/>
                        <a:t>3</a:t>
                      </a:r>
                      <a:r>
                        <a:rPr lang="ko-KR" altLang="en-US" sz="1200"/>
                        <a:t>차 </a:t>
                      </a:r>
                      <a:r>
                        <a:rPr lang="en-US" altLang="ko-KR" sz="1200"/>
                        <a:t>Test</a:t>
                      </a:r>
                      <a:endParaRPr lang="ko-KR" altLang="en-US" sz="1200">
                        <a:latin typeface="맑은 고딕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 lang="ko-KR" altLang="en-US"/>
                      </a:pPr>
                      <a:r>
                        <a:rPr lang="ko-KR" altLang="en-US" sz="1200" dirty="0">
                          <a:latin typeface="맑은 고딕"/>
                          <a:ea typeface="맑은 고딕"/>
                        </a:rPr>
                        <a:t>2018년 10월 </a:t>
                      </a:r>
                      <a:r>
                        <a:rPr lang="en-US" altLang="ko-KR" sz="1200" dirty="0" smtClean="0">
                          <a:latin typeface="맑은 고딕"/>
                          <a:ea typeface="맑은 고딕"/>
                        </a:rPr>
                        <a:t>26</a:t>
                      </a:r>
                      <a:r>
                        <a:rPr lang="ko-KR" altLang="en-US" sz="1200" dirty="0" smtClean="0">
                          <a:latin typeface="맑은 고딕"/>
                          <a:ea typeface="맑은 고딕"/>
                        </a:rPr>
                        <a:t>일 </a:t>
                      </a:r>
                      <a:r>
                        <a:rPr lang="ko-KR" altLang="en-US" sz="1200" dirty="0">
                          <a:latin typeface="맑은 고딕"/>
                          <a:ea typeface="맑은 고딕"/>
                        </a:rPr>
                        <a:t>~ 2018년 </a:t>
                      </a:r>
                      <a:r>
                        <a:rPr lang="en-US" altLang="ko-KR" sz="1200" dirty="0" smtClean="0"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200" dirty="0" smtClean="0">
                          <a:latin typeface="맑은 고딕"/>
                          <a:ea typeface="맑은 고딕"/>
                        </a:rPr>
                        <a:t>월 2</a:t>
                      </a:r>
                      <a:r>
                        <a:rPr lang="en-US" altLang="ko-KR" sz="1200" dirty="0" smtClean="0"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ko-KR" altLang="en-US" sz="1200" dirty="0" smtClean="0">
                          <a:latin typeface="맑은 고딕"/>
                          <a:ea typeface="맑은 고딕"/>
                        </a:rPr>
                        <a:t>일</a:t>
                      </a:r>
                      <a:endParaRPr lang="ko-KR" altLang="en-US" sz="12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178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/>
                        <a:t>수정</a:t>
                      </a:r>
                      <a:r>
                        <a:rPr lang="en-US" altLang="ko-KR" sz="1200"/>
                        <a:t> </a:t>
                      </a:r>
                      <a:r>
                        <a:rPr lang="ko-KR" altLang="en-US" sz="1200"/>
                        <a:t>및 최종 </a:t>
                      </a:r>
                      <a:r>
                        <a:rPr lang="en-US" altLang="ko-KR" sz="1200"/>
                        <a:t>Test</a:t>
                      </a:r>
                      <a:endParaRPr lang="ko-KR" altLang="en-US" sz="120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 lang="ko-KR" altLang="en-US"/>
                      </a:pPr>
                      <a:r>
                        <a:rPr lang="ko-KR" altLang="en-US" sz="1200" dirty="0">
                          <a:latin typeface="맑은 고딕"/>
                          <a:ea typeface="맑은 고딕"/>
                        </a:rPr>
                        <a:t>2018년 </a:t>
                      </a:r>
                      <a:r>
                        <a:rPr lang="ko-KR" altLang="en-US" sz="1200" dirty="0" smtClean="0"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lang="en-US" altLang="ko-KR" sz="1200" dirty="0" smtClean="0"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lang="ko-KR" altLang="en-US" sz="1200" dirty="0" smtClean="0">
                          <a:latin typeface="맑은 고딕"/>
                          <a:ea typeface="맑은 고딕"/>
                        </a:rPr>
                        <a:t>월 2</a:t>
                      </a:r>
                      <a:r>
                        <a:rPr lang="en-US" altLang="ko-KR" sz="1200" dirty="0" smtClean="0">
                          <a:latin typeface="맑은 고딕"/>
                          <a:ea typeface="맑은 고딕"/>
                        </a:rPr>
                        <a:t>3</a:t>
                      </a:r>
                      <a:r>
                        <a:rPr lang="ko-KR" altLang="en-US" sz="1200" dirty="0" smtClean="0">
                          <a:latin typeface="맑은 고딕"/>
                          <a:ea typeface="맑은 고딕"/>
                        </a:rPr>
                        <a:t>일 </a:t>
                      </a:r>
                      <a:r>
                        <a:rPr lang="ko-KR" altLang="en-US" sz="1200" dirty="0">
                          <a:latin typeface="맑은 고딕"/>
                          <a:ea typeface="맑은 고딕"/>
                        </a:rPr>
                        <a:t>~ 2018년 12월 </a:t>
                      </a:r>
                      <a:r>
                        <a:rPr lang="ko-KR" altLang="en-US" sz="1200" dirty="0" smtClean="0"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lang="en-US" altLang="ko-KR" sz="1200" dirty="0" smtClean="0"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ko-KR" altLang="en-US" sz="1200" dirty="0" smtClean="0">
                          <a:latin typeface="맑은 고딕"/>
                          <a:ea typeface="맑은 고딕"/>
                        </a:rPr>
                        <a:t>일</a:t>
                      </a:r>
                      <a:endParaRPr lang="ko-KR" altLang="en-US" sz="12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latin typeface="맑은 고딕"/>
                          <a:ea typeface="맑은 고딕"/>
                        </a:rPr>
                        <a:t>제출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 lang="ko-KR" altLang="en-US"/>
                      </a:pPr>
                      <a:r>
                        <a:rPr lang="ko-KR" altLang="en-US" sz="1200" dirty="0">
                          <a:latin typeface="맑은 고딕"/>
                          <a:ea typeface="맑은 고딕"/>
                        </a:rPr>
                        <a:t>2018년 12월 13일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7" name="모서리가 둥근 직사각형 76"/>
          <p:cNvSpPr/>
          <p:nvPr/>
        </p:nvSpPr>
        <p:spPr>
          <a:xfrm>
            <a:off x="683568" y="4293096"/>
            <a:ext cx="1656184" cy="41034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/>
              <a:t>Test</a:t>
            </a:r>
            <a:r>
              <a:rPr lang="ko-KR" altLang="en-US" sz="2000" b="1"/>
              <a:t> 계획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339752" y="2111152"/>
            <a:ext cx="1296144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/>
              <a:t>컴파일</a:t>
            </a:r>
            <a:endParaRPr lang="en-US" altLang="ko-KR" sz="1600"/>
          </a:p>
        </p:txBody>
      </p:sp>
      <p:sp>
        <p:nvSpPr>
          <p:cNvPr id="41" name="직사각형 40"/>
          <p:cNvSpPr/>
          <p:nvPr/>
        </p:nvSpPr>
        <p:spPr>
          <a:xfrm>
            <a:off x="3995936" y="2111152"/>
            <a:ext cx="1296144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/>
              <a:t>빌드 업</a:t>
            </a:r>
            <a:endParaRPr lang="en-US" altLang="ko-KR" sz="1600"/>
          </a:p>
        </p:txBody>
      </p:sp>
      <p:sp>
        <p:nvSpPr>
          <p:cNvPr id="42" name="직사각형 41"/>
          <p:cNvSpPr/>
          <p:nvPr/>
        </p:nvSpPr>
        <p:spPr>
          <a:xfrm>
            <a:off x="5652120" y="2106948"/>
            <a:ext cx="1296144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/>
              <a:t>디버그</a:t>
            </a:r>
            <a:endParaRPr lang="en-US" altLang="ko-KR" sz="1600"/>
          </a:p>
        </p:txBody>
      </p:sp>
      <p:sp>
        <p:nvSpPr>
          <p:cNvPr id="43" name="직사각형 42"/>
          <p:cNvSpPr/>
          <p:nvPr/>
        </p:nvSpPr>
        <p:spPr>
          <a:xfrm>
            <a:off x="7308304" y="2106948"/>
            <a:ext cx="1296144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/>
              <a:t>오류 수정</a:t>
            </a:r>
            <a:endParaRPr lang="en-US" altLang="ko-KR" sz="1600"/>
          </a:p>
        </p:txBody>
      </p:sp>
      <p:sp>
        <p:nvSpPr>
          <p:cNvPr id="44" name="직사각형 43"/>
          <p:cNvSpPr/>
          <p:nvPr/>
        </p:nvSpPr>
        <p:spPr>
          <a:xfrm>
            <a:off x="7308304" y="2780928"/>
            <a:ext cx="1296144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600"/>
              <a:t>1</a:t>
            </a:r>
            <a:r>
              <a:rPr lang="ko-KR" altLang="en-US" sz="1600"/>
              <a:t>차 </a:t>
            </a:r>
            <a:r>
              <a:rPr lang="en-US" altLang="ko-KR" sz="1600"/>
              <a:t>Test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652120" y="2780928"/>
            <a:ext cx="1296144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 kern="1000" spc="-102"/>
              <a:t>추가사항 토의</a:t>
            </a:r>
            <a:endParaRPr lang="en-US" altLang="ko-KR" sz="1400" kern="1000" spc="-102"/>
          </a:p>
        </p:txBody>
      </p:sp>
      <p:sp>
        <p:nvSpPr>
          <p:cNvPr id="46" name="직사각형 45"/>
          <p:cNvSpPr/>
          <p:nvPr/>
        </p:nvSpPr>
        <p:spPr>
          <a:xfrm>
            <a:off x="3998516" y="2780928"/>
            <a:ext cx="1296144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/>
              <a:t>토의 및 수정</a:t>
            </a:r>
            <a:endParaRPr lang="en-US" altLang="ko-KR" sz="1400"/>
          </a:p>
        </p:txBody>
      </p:sp>
      <p:sp>
        <p:nvSpPr>
          <p:cNvPr id="47" name="직사각형 46"/>
          <p:cNvSpPr/>
          <p:nvPr/>
        </p:nvSpPr>
        <p:spPr>
          <a:xfrm>
            <a:off x="2339752" y="2780928"/>
            <a:ext cx="1296144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/>
              <a:t> </a:t>
            </a:r>
            <a:r>
              <a:rPr lang="en-US" altLang="ko-KR" sz="1600"/>
              <a:t>2</a:t>
            </a:r>
            <a:r>
              <a:rPr lang="ko-KR" altLang="en-US" sz="1600"/>
              <a:t>차 </a:t>
            </a:r>
            <a:r>
              <a:rPr lang="en-US" altLang="ko-KR" sz="1600"/>
              <a:t>Test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80988" y="2780928"/>
            <a:ext cx="1296144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/>
              <a:t>토의 및 수정</a:t>
            </a:r>
            <a:endParaRPr lang="en-US" altLang="ko-KR" sz="1400"/>
          </a:p>
        </p:txBody>
      </p:sp>
      <p:sp>
        <p:nvSpPr>
          <p:cNvPr id="50" name="직사각형 49"/>
          <p:cNvSpPr/>
          <p:nvPr/>
        </p:nvSpPr>
        <p:spPr>
          <a:xfrm>
            <a:off x="680988" y="3429000"/>
            <a:ext cx="1296144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/>
              <a:t> </a:t>
            </a:r>
            <a:r>
              <a:rPr lang="en-US" altLang="ko-KR" sz="1600"/>
              <a:t>3</a:t>
            </a:r>
            <a:r>
              <a:rPr lang="ko-KR" altLang="en-US" sz="1600"/>
              <a:t>차 </a:t>
            </a:r>
            <a:r>
              <a:rPr lang="en-US" altLang="ko-KR" sz="1600"/>
              <a:t>Test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339752" y="3429000"/>
            <a:ext cx="1296144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/>
              <a:t>토의 및 수정</a:t>
            </a:r>
            <a:endParaRPr lang="en-US" altLang="ko-KR" sz="1400"/>
          </a:p>
        </p:txBody>
      </p:sp>
      <p:sp>
        <p:nvSpPr>
          <p:cNvPr id="52" name="직사각형 51"/>
          <p:cNvSpPr/>
          <p:nvPr/>
        </p:nvSpPr>
        <p:spPr>
          <a:xfrm>
            <a:off x="3995936" y="3429000"/>
            <a:ext cx="1296144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/>
              <a:t> </a:t>
            </a:r>
            <a:r>
              <a:rPr lang="ko-KR" altLang="en-US" sz="1600"/>
              <a:t>최종 </a:t>
            </a:r>
            <a:r>
              <a:rPr lang="en-US" altLang="ko-KR" sz="1600"/>
              <a:t>Test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652120" y="3429000"/>
            <a:ext cx="1296144" cy="36004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/>
              <a:t>제출</a:t>
            </a:r>
            <a:endParaRPr lang="en-US" altLang="ko-KR" sz="1600"/>
          </a:p>
        </p:txBody>
      </p:sp>
      <p:cxnSp>
        <p:nvCxnSpPr>
          <p:cNvPr id="17" name="직선 화살표 연결선 16"/>
          <p:cNvCxnSpPr>
            <a:stCxn id="11" idx="3"/>
            <a:endCxn id="40" idx="1"/>
          </p:cNvCxnSpPr>
          <p:nvPr/>
        </p:nvCxnSpPr>
        <p:spPr>
          <a:xfrm>
            <a:off x="1979712" y="2291172"/>
            <a:ext cx="36004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40" idx="3"/>
            <a:endCxn id="41" idx="1"/>
          </p:cNvCxnSpPr>
          <p:nvPr/>
        </p:nvCxnSpPr>
        <p:spPr>
          <a:xfrm>
            <a:off x="3635896" y="2291172"/>
            <a:ext cx="36004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41" idx="3"/>
            <a:endCxn id="42" idx="1"/>
          </p:cNvCxnSpPr>
          <p:nvPr/>
        </p:nvCxnSpPr>
        <p:spPr>
          <a:xfrm flipV="1">
            <a:off x="5292080" y="2286968"/>
            <a:ext cx="360040" cy="420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2" idx="3"/>
            <a:endCxn id="43" idx="1"/>
          </p:cNvCxnSpPr>
          <p:nvPr/>
        </p:nvCxnSpPr>
        <p:spPr>
          <a:xfrm>
            <a:off x="6948264" y="2286968"/>
            <a:ext cx="36004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43" idx="2"/>
            <a:endCxn id="44" idx="0"/>
          </p:cNvCxnSpPr>
          <p:nvPr/>
        </p:nvCxnSpPr>
        <p:spPr>
          <a:xfrm>
            <a:off x="7956376" y="2466988"/>
            <a:ext cx="0" cy="31394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44" idx="1"/>
            <a:endCxn id="45" idx="3"/>
          </p:cNvCxnSpPr>
          <p:nvPr/>
        </p:nvCxnSpPr>
        <p:spPr>
          <a:xfrm flipH="1">
            <a:off x="6948264" y="2960948"/>
            <a:ext cx="36004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45" idx="1"/>
            <a:endCxn id="46" idx="3"/>
          </p:cNvCxnSpPr>
          <p:nvPr/>
        </p:nvCxnSpPr>
        <p:spPr>
          <a:xfrm flipH="1">
            <a:off x="5294660" y="2960948"/>
            <a:ext cx="35746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46" idx="1"/>
            <a:endCxn id="47" idx="3"/>
          </p:cNvCxnSpPr>
          <p:nvPr/>
        </p:nvCxnSpPr>
        <p:spPr>
          <a:xfrm flipH="1">
            <a:off x="3635896" y="2960948"/>
            <a:ext cx="36262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7" idx="1"/>
            <a:endCxn id="49" idx="3"/>
          </p:cNvCxnSpPr>
          <p:nvPr/>
        </p:nvCxnSpPr>
        <p:spPr>
          <a:xfrm flipH="1">
            <a:off x="1977132" y="2960948"/>
            <a:ext cx="36262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49" idx="2"/>
            <a:endCxn id="50" idx="0"/>
          </p:cNvCxnSpPr>
          <p:nvPr/>
        </p:nvCxnSpPr>
        <p:spPr>
          <a:xfrm>
            <a:off x="1329060" y="3140968"/>
            <a:ext cx="0" cy="28803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50" idx="3"/>
            <a:endCxn id="51" idx="1"/>
          </p:cNvCxnSpPr>
          <p:nvPr/>
        </p:nvCxnSpPr>
        <p:spPr>
          <a:xfrm>
            <a:off x="1977132" y="3609020"/>
            <a:ext cx="36262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1" idx="3"/>
            <a:endCxn id="52" idx="1"/>
          </p:cNvCxnSpPr>
          <p:nvPr/>
        </p:nvCxnSpPr>
        <p:spPr>
          <a:xfrm>
            <a:off x="3635896" y="3609020"/>
            <a:ext cx="36004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52" idx="3"/>
            <a:endCxn id="53" idx="1"/>
          </p:cNvCxnSpPr>
          <p:nvPr/>
        </p:nvCxnSpPr>
        <p:spPr>
          <a:xfrm>
            <a:off x="5292080" y="3609020"/>
            <a:ext cx="36004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6009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79512" y="116632"/>
            <a:ext cx="1944216" cy="1268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굴림" pitchFamily="50" charset="-127"/>
                <a:ea typeface="굴림" pitchFamily="50" charset="-127"/>
              </a:rPr>
              <a:t>프로젝트</a:t>
            </a:r>
            <a:endParaRPr lang="en-US" altLang="ko-KR" sz="2500" dirty="0"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2500" dirty="0" smtClean="0">
                <a:latin typeface="굴림" pitchFamily="50" charset="-127"/>
                <a:ea typeface="굴림" pitchFamily="50" charset="-127"/>
              </a:rPr>
              <a:t>세부일</a:t>
            </a:r>
            <a:r>
              <a:rPr lang="ko-KR" altLang="en-US" sz="2500" dirty="0">
                <a:latin typeface="굴림" pitchFamily="50" charset="-127"/>
                <a:ea typeface="굴림" pitchFamily="50" charset="-127"/>
              </a:rPr>
              <a:t>정</a:t>
            </a:r>
            <a:endParaRPr lang="en-US" altLang="ko-KR" sz="25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79512" y="116632"/>
            <a:ext cx="1944216" cy="126876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500" dirty="0" smtClean="0">
                <a:latin typeface="굴림"/>
                <a:ea typeface="굴림"/>
              </a:rPr>
              <a:t>세부일정</a:t>
            </a:r>
            <a:endParaRPr lang="en-US" altLang="ko-KR" sz="2500" dirty="0">
              <a:latin typeface="굴림"/>
              <a:ea typeface="굴림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768774"/>
              </p:ext>
            </p:extLst>
          </p:nvPr>
        </p:nvGraphicFramePr>
        <p:xfrm>
          <a:off x="108000" y="1555200"/>
          <a:ext cx="8928001" cy="511919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51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58259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6917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262588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</a:tblGrid>
              <a:tr h="33912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/>
                        <a:t>일 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6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7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8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9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10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11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12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13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 dirty="0"/>
                        <a:t>14</a:t>
                      </a:r>
                      <a:endParaRPr lang="ko-KR" altLang="en-US" sz="800" spc="5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15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16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17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18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19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20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21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22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23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24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25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26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27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28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29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30</a:t>
                      </a:r>
                      <a:endParaRPr lang="ko-KR" altLang="en-US" sz="800" spc="5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1</a:t>
                      </a:r>
                      <a:endParaRPr lang="ko-KR" altLang="en-US" sz="800" spc="5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2</a:t>
                      </a:r>
                      <a:endParaRPr lang="ko-KR" altLang="en-US" sz="800" spc="5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3</a:t>
                      </a:r>
                      <a:endParaRPr lang="ko-KR" altLang="en-US" sz="800" spc="5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4</a:t>
                      </a:r>
                      <a:endParaRPr lang="ko-KR" altLang="en-US" sz="800" spc="5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5</a:t>
                      </a:r>
                      <a:endParaRPr lang="ko-KR" altLang="en-US" sz="800" spc="5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6</a:t>
                      </a:r>
                      <a:endParaRPr lang="ko-KR" altLang="en-US" sz="800" spc="5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spc="5"/>
                        <a:t>7</a:t>
                      </a:r>
                      <a:endParaRPr lang="ko-KR" altLang="en-US" sz="800" spc="5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769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/>
                        <a:t>코딩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769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/>
                        <a:t>디버그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769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1</a:t>
                      </a:r>
                      <a:r>
                        <a:rPr lang="ko-KR" altLang="en-US" sz="800"/>
                        <a:t>차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Test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769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1</a:t>
                      </a:r>
                      <a:r>
                        <a:rPr lang="ko-KR" altLang="en-US" sz="800"/>
                        <a:t>차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800"/>
                        <a:t>토 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769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1</a:t>
                      </a:r>
                      <a:r>
                        <a:rPr lang="ko-KR" altLang="en-US" sz="800"/>
                        <a:t>차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800"/>
                        <a:t>수 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7C7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769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2</a:t>
                      </a:r>
                      <a:r>
                        <a:rPr lang="ko-KR" altLang="en-US" sz="800"/>
                        <a:t>차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Test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769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2</a:t>
                      </a:r>
                      <a:r>
                        <a:rPr lang="ko-KR" altLang="en-US" sz="800"/>
                        <a:t>차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800"/>
                        <a:t>토 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769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2</a:t>
                      </a:r>
                      <a:r>
                        <a:rPr lang="ko-KR" altLang="en-US" sz="800"/>
                        <a:t>차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800"/>
                        <a:t>수 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769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3</a:t>
                      </a:r>
                      <a:r>
                        <a:rPr lang="ko-KR" altLang="en-US" sz="800"/>
                        <a:t>차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Test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769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3</a:t>
                      </a:r>
                      <a:r>
                        <a:rPr lang="ko-KR" altLang="en-US" sz="800"/>
                        <a:t>차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800"/>
                        <a:t>토 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6769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3</a:t>
                      </a:r>
                      <a:r>
                        <a:rPr lang="ko-KR" altLang="en-US" sz="800"/>
                        <a:t>차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800"/>
                        <a:t>수 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6769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/>
                        <a:t>최종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Test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6769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/>
                        <a:t>제 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488324" y="188640"/>
          <a:ext cx="1193466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7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6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2364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488324" y="584684"/>
          <a:ext cx="1224136" cy="300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ko-KR" altLang="en-US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7488324" y="1011316"/>
          <a:ext cx="1260140" cy="365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0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456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795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79512" y="116632"/>
            <a:ext cx="1944216" cy="126876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500">
                <a:latin typeface="굴림"/>
                <a:ea typeface="굴림"/>
              </a:rPr>
              <a:t>세부</a:t>
            </a:r>
          </a:p>
          <a:p>
            <a:pPr algn="ctr">
              <a:defRPr lang="ko-KR" altLang="en-US"/>
            </a:pPr>
            <a:r>
              <a:rPr lang="ko-KR" altLang="en-US" sz="2500">
                <a:latin typeface="굴림"/>
                <a:ea typeface="굴림"/>
              </a:rPr>
              <a:t>수행일정</a:t>
            </a:r>
            <a:endParaRPr lang="en-US" altLang="ko-KR" sz="2500">
              <a:latin typeface="굴림"/>
              <a:ea typeface="굴림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07504" y="1556792"/>
          <a:ext cx="8931429" cy="468179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52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9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  <a:gridCol w="262617">
                  <a:extLst>
                    <a:ext uri="{9D8B030D-6E8A-4147-A177-3AD203B41FA5}">
                      <a16:colId xmlns:a16="http://schemas.microsoft.com/office/drawing/2014/main" xmlns="" val="20032"/>
                    </a:ext>
                  </a:extLst>
                </a:gridCol>
              </a:tblGrid>
              <a:tr h="33123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/>
                        <a:t>일 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8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9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10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11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12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13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14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15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16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17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18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19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20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21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22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23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24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25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26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27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28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29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30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31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1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2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3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4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5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6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7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spc="5"/>
                        <a:t>8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/>
                        <a:t>코딩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/>
                        <a:t>디버그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1</a:t>
                      </a:r>
                      <a:r>
                        <a:rPr lang="ko-KR" altLang="en-US" sz="800"/>
                        <a:t>차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Test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AECD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1</a:t>
                      </a:r>
                      <a:r>
                        <a:rPr lang="ko-KR" altLang="en-US" sz="800"/>
                        <a:t>차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800"/>
                        <a:t>토 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1</a:t>
                      </a:r>
                      <a:r>
                        <a:rPr lang="ko-KR" altLang="en-US" sz="800"/>
                        <a:t>차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800"/>
                        <a:t>수 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2</a:t>
                      </a:r>
                      <a:r>
                        <a:rPr lang="ko-KR" altLang="en-US" sz="800"/>
                        <a:t>차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Test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2</a:t>
                      </a:r>
                      <a:r>
                        <a:rPr lang="ko-KR" altLang="en-US" sz="800"/>
                        <a:t>차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800"/>
                        <a:t>토 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2</a:t>
                      </a:r>
                      <a:r>
                        <a:rPr lang="ko-KR" altLang="en-US" sz="800"/>
                        <a:t>차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800"/>
                        <a:t>수 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3</a:t>
                      </a:r>
                      <a:r>
                        <a:rPr lang="ko-KR" altLang="en-US" sz="800"/>
                        <a:t>차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Test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3</a:t>
                      </a:r>
                      <a:r>
                        <a:rPr lang="ko-KR" altLang="en-US" sz="800"/>
                        <a:t>차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800"/>
                        <a:t>토 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3</a:t>
                      </a:r>
                      <a:r>
                        <a:rPr lang="ko-KR" altLang="en-US" sz="800"/>
                        <a:t>차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800"/>
                        <a:t>수 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/>
                        <a:t>최종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Test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/>
                        <a:t>제 출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graphicFrame>
        <p:nvGraphicFramePr>
          <p:cNvPr id="13" name="표 6"/>
          <p:cNvGraphicFramePr>
            <a:graphicFrameLocks noGrp="1"/>
          </p:cNvGraphicFramePr>
          <p:nvPr/>
        </p:nvGraphicFramePr>
        <p:xfrm>
          <a:off x="7488324" y="188640"/>
          <a:ext cx="119871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6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2364">
                <a:tc>
                  <a:txBody>
                    <a:bodyPr/>
                    <a:lstStyle/>
                    <a:p>
                      <a:pPr latinLnBrk="1">
                        <a:buClr>
                          <a:schemeClr val="tx1"/>
                        </a:buClr>
                        <a:defRPr lang="ko-KR" altLang="en-US"/>
                      </a:pPr>
                      <a:r>
                        <a:rPr lang="en-US" altLang="ko-KR" sz="135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</a:t>
                      </a:r>
                      <a:r>
                        <a:rPr lang="ko-KR" altLang="en-US" sz="135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ko-KR" altLang="en-US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7"/>
          <p:cNvGraphicFramePr>
            <a:graphicFrameLocks noGrp="1"/>
          </p:cNvGraphicFramePr>
          <p:nvPr/>
        </p:nvGraphicFramePr>
        <p:xfrm>
          <a:off x="7488324" y="584684"/>
          <a:ext cx="122357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pPr latinLnBrk="1">
                        <a:buClr>
                          <a:schemeClr val="tx1"/>
                        </a:buClr>
                        <a:defRPr lang="ko-KR" altLang="en-US"/>
                      </a:pPr>
                      <a:r>
                        <a:rPr lang="en-US" altLang="ko-KR" sz="135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r>
                        <a:rPr lang="ko-KR" altLang="en-US" sz="135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ko-KR" altLang="en-US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buClr>
                          <a:schemeClr val="lt1"/>
                        </a:buClr>
                        <a:defRPr lang="ko-KR" altLang="en-US"/>
                      </a:pPr>
                      <a:endParaRPr lang="ko-KR" altLang="en-US" sz="1800" b="1" i="0" kern="1200" spc="5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5" name="표 8"/>
          <p:cNvGraphicFramePr>
            <a:graphicFrameLocks noGrp="1"/>
          </p:cNvGraphicFramePr>
          <p:nvPr/>
        </p:nvGraphicFramePr>
        <p:xfrm>
          <a:off x="7488324" y="1011316"/>
          <a:ext cx="1260625" cy="365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5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456">
                <a:tc>
                  <a:txBody>
                    <a:bodyPr/>
                    <a:lstStyle/>
                    <a:p>
                      <a:pPr latinLnBrk="1">
                        <a:buClr>
                          <a:schemeClr val="tx1"/>
                        </a:buClr>
                        <a:defRPr lang="ko-KR" altLang="en-US"/>
                      </a:pPr>
                      <a:r>
                        <a:rPr lang="en-US" altLang="ko-KR" sz="135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11</a:t>
                      </a:r>
                      <a:r>
                        <a:rPr lang="ko-KR" altLang="en-US" sz="135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523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79512" y="116632"/>
            <a:ext cx="1944216" cy="126876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500">
                <a:latin typeface="굴림"/>
                <a:ea typeface="굴림"/>
              </a:rPr>
              <a:t>세부</a:t>
            </a:r>
          </a:p>
          <a:p>
            <a:pPr algn="ctr">
              <a:defRPr lang="ko-KR" altLang="en-US"/>
            </a:pPr>
            <a:r>
              <a:rPr lang="ko-KR" altLang="en-US" sz="2500">
                <a:latin typeface="굴림"/>
                <a:ea typeface="굴림"/>
              </a:rPr>
              <a:t>수행일정</a:t>
            </a:r>
            <a:endParaRPr lang="en-US" altLang="ko-KR" sz="2500">
              <a:latin typeface="굴림"/>
              <a:ea typeface="굴림"/>
            </a:endParaRPr>
          </a:p>
        </p:txBody>
      </p:sp>
      <p:graphicFrame>
        <p:nvGraphicFramePr>
          <p:cNvPr id="15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456430"/>
              </p:ext>
            </p:extLst>
          </p:nvPr>
        </p:nvGraphicFramePr>
        <p:xfrm>
          <a:off x="7488324" y="1011316"/>
          <a:ext cx="1260625" cy="365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5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456">
                <a:tc>
                  <a:txBody>
                    <a:bodyPr/>
                    <a:lstStyle/>
                    <a:p>
                      <a:pPr latinLnBrk="1">
                        <a:buClr>
                          <a:schemeClr val="tx1"/>
                        </a:buClr>
                        <a:defRPr lang="ko-KR" altLang="en-US"/>
                      </a:pPr>
                      <a:r>
                        <a:rPr lang="en-US" altLang="ko-KR" sz="13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11</a:t>
                      </a:r>
                      <a:r>
                        <a:rPr lang="ko-KR" altLang="en-US" sz="13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074238"/>
              </p:ext>
            </p:extLst>
          </p:nvPr>
        </p:nvGraphicFramePr>
        <p:xfrm>
          <a:off x="610840" y="2680330"/>
          <a:ext cx="7524848" cy="345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03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03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03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030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030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7030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7030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7030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7030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7030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7030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7030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7030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7030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7030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</a:tblGrid>
              <a:tr h="666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일정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66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시나리오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r>
                        <a:rPr lang="ko-KR" altLang="en-US" sz="1000" dirty="0" smtClean="0"/>
                        <a:t>차 </a:t>
                      </a:r>
                      <a:r>
                        <a:rPr lang="en-US" altLang="ko-KR" sz="1000" dirty="0" smtClean="0"/>
                        <a:t>Test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r>
                        <a:rPr lang="ko-KR" altLang="en-US" sz="1000" dirty="0" smtClean="0"/>
                        <a:t>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smtClean="0"/>
                        <a:t>토의</a:t>
                      </a:r>
                      <a:endParaRPr lang="en-US" altLang="ko-KR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2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r>
                        <a:rPr lang="ko-KR" altLang="en-US" sz="1000" dirty="0" smtClean="0"/>
                        <a:t>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smtClean="0"/>
                        <a:t>토의</a:t>
                      </a:r>
                      <a:endParaRPr lang="en-US" altLang="ko-KR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79512" y="116632"/>
            <a:ext cx="1944216" cy="126876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500" dirty="0" smtClean="0">
                <a:latin typeface="굴림"/>
                <a:ea typeface="굴림"/>
              </a:rPr>
              <a:t>12</a:t>
            </a:r>
            <a:r>
              <a:rPr lang="ko-KR" altLang="en-US" sz="2500" dirty="0" smtClean="0">
                <a:latin typeface="굴림"/>
                <a:ea typeface="굴림"/>
              </a:rPr>
              <a:t>월 </a:t>
            </a:r>
            <a:r>
              <a:rPr lang="ko-KR" altLang="en-US" sz="2500" dirty="0">
                <a:latin typeface="굴림"/>
                <a:ea typeface="굴림"/>
              </a:rPr>
              <a:t>일정</a:t>
            </a:r>
          </a:p>
        </p:txBody>
      </p:sp>
      <p:graphicFrame>
        <p:nvGraphicFramePr>
          <p:cNvPr id="6" name="Group 7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391117"/>
              </p:ext>
            </p:extLst>
          </p:nvPr>
        </p:nvGraphicFramePr>
        <p:xfrm>
          <a:off x="250825" y="1627188"/>
          <a:ext cx="8636000" cy="3091580"/>
        </p:xfrm>
        <a:graphic>
          <a:graphicData uri="http://schemas.openxmlformats.org/drawingml/2006/table">
            <a:tbl>
              <a:tblPr/>
              <a:tblGrid>
                <a:gridCol w="1655763"/>
                <a:gridCol w="1006475"/>
                <a:gridCol w="1582737"/>
                <a:gridCol w="4391025"/>
              </a:tblGrid>
              <a:tr h="810079">
                <a:tc>
                  <a:txBody>
                    <a:bodyPr/>
                    <a:lstStyle/>
                    <a:p>
                      <a:pPr marL="0" marR="0" lvl="0" indent="0" algn="ctr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맑은 고딕" pitchFamily="50" charset="-127"/>
                          <a:cs typeface="Arial" pitchFamily="34" charset="0"/>
                        </a:rPr>
                        <a:t>일정</a:t>
                      </a:r>
                    </a:p>
                  </a:txBody>
                  <a:tcPr marL="91417" marR="91417" marT="45714" marB="45714" anchor="ctr" horzOverflow="overflow">
                    <a:lnL w="6306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06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맑은 고딕" pitchFamily="50" charset="-127"/>
                          <a:cs typeface="Arial" pitchFamily="34" charset="0"/>
                        </a:rPr>
                        <a:t>단계</a:t>
                      </a:r>
                    </a:p>
                  </a:txBody>
                  <a:tcPr marL="91417" marR="91417" marT="45714" marB="45714" anchor="ctr" horzOverflow="overflow">
                    <a:lnL cap="flat">
                      <a:noFill/>
                    </a:lnL>
                    <a:lnR cap="flat">
                      <a:noFill/>
                    </a:lnR>
                    <a:lnT w="6306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맑은 고딕" pitchFamily="50" charset="-127"/>
                          <a:cs typeface="Arial" pitchFamily="34" charset="0"/>
                        </a:rPr>
                        <a:t>세부단계</a:t>
                      </a:r>
                    </a:p>
                  </a:txBody>
                  <a:tcPr marL="91417" marR="91417" marT="45714" marB="45714" anchor="ctr" horzOverflow="overflow">
                    <a:lnL cap="flat">
                      <a:noFill/>
                    </a:lnL>
                    <a:lnR cap="flat">
                      <a:noFill/>
                    </a:lnR>
                    <a:lnT w="6306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맑은 고딕" pitchFamily="50" charset="-127"/>
                          <a:cs typeface="Arial" pitchFamily="34" charset="0"/>
                        </a:rPr>
                        <a:t>작업</a:t>
                      </a:r>
                    </a:p>
                  </a:txBody>
                  <a:tcPr marL="91417" marR="91417" marT="45714" marB="45714" anchor="ctr" horzOverflow="overflow">
                    <a:lnL cap="flat">
                      <a:noFill/>
                    </a:lnL>
                    <a:lnR w="6306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06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</a:tr>
              <a:tr h="909913">
                <a:tc>
                  <a:txBody>
                    <a:bodyPr/>
                    <a:lstStyle/>
                    <a:p>
                      <a:pPr marL="0" marR="0" lvl="0" indent="0" algn="ctr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11.29~12.6</a:t>
                      </a:r>
                    </a:p>
                  </a:txBody>
                  <a:tcPr marL="91417" marR="91417" marT="45714" marB="45714" anchor="ctr" horzOverflow="overflow">
                    <a:lnL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맑은 고딕" pitchFamily="50" charset="-127"/>
                          <a:cs typeface="Arial" pitchFamily="34" charset="0"/>
                        </a:rPr>
                        <a:t>최종 토의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맑은 고딕" pitchFamily="50" charset="-127"/>
                          <a:cs typeface="Arial" pitchFamily="34" charset="0"/>
                        </a:rPr>
                        <a:t>,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맑은 고딕" pitchFamily="50" charset="-127"/>
                          <a:cs typeface="Arial" pitchFamily="34" charset="0"/>
                        </a:rPr>
                        <a:t>수정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ctr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ctr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맑은 고딕" pitchFamily="50" charset="-127"/>
                          <a:cs typeface="Arial" pitchFamily="34" charset="0"/>
                        </a:rPr>
                        <a:t>및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ctr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ctr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맑은 고딕" pitchFamily="50" charset="-127"/>
                          <a:cs typeface="Arial" pitchFamily="34" charset="0"/>
                        </a:rPr>
                        <a:t>제출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91417" marR="91417" marT="45714" marB="45714" anchor="ctr" horzOverflow="overflow">
                    <a:lnL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음향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,UI</a:t>
                      </a:r>
                    </a:p>
                    <a:p>
                      <a:pPr marL="0" marR="0" lvl="0" indent="0" algn="ctr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난이도 업데이트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ctr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ctr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보고서</a:t>
                      </a:r>
                    </a:p>
                  </a:txBody>
                  <a:tcPr marL="91417" marR="91417" marT="45714" marB="45714" anchor="ctr" horzOverflow="overflow">
                    <a:lnL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음향적인 부분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현재 충돌 영역밖에 사운드 이벤트발생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)</a:t>
                      </a:r>
                    </a:p>
                    <a:p>
                      <a:pPr marL="0" marR="0" lvl="0" indent="0" algn="l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추가할 부분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: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배경 및 미사일 사운드 이벤트 추가 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난이도 업데이트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: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현재 적기 랜덤발생 부분과 속도 부분 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                       지속적인 난항 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보고서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: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최종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ppt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회의록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메뉴열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작업일지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.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등 </a:t>
                      </a:r>
                    </a:p>
                  </a:txBody>
                  <a:tcPr marL="91417" marR="91417" marT="45714" marB="45714" anchor="ctr" horzOverflow="overflow">
                    <a:lnL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09913">
                <a:tc>
                  <a:txBody>
                    <a:bodyPr/>
                    <a:lstStyle/>
                    <a:p>
                      <a:pPr marL="0" marR="0" lvl="0" indent="0" algn="ctr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12.6~12.13</a:t>
                      </a:r>
                    </a:p>
                  </a:txBody>
                  <a:tcPr marL="91417" marR="91417" marT="45714" marB="45714" anchor="ctr" horzOverflow="overflow">
                    <a:lnL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맑은 고딕" pitchFamily="50" charset="-127"/>
                          <a:cs typeface="Arial" pitchFamily="34" charset="0"/>
                        </a:rPr>
                        <a:t>최종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91417" marR="91417" marT="45714" marB="45714" anchor="ctr" horzOverflow="overflow">
                    <a:lnL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프로그램 마무리</a:t>
                      </a:r>
                    </a:p>
                  </a:txBody>
                  <a:tcPr marL="91417" marR="91417" marT="45714" marB="45714" anchor="ctr" horzOverflow="overflow">
                    <a:lnL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286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보고서 발표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최종 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ppt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발표 산출물 소개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프로그램 시연</a:t>
                      </a:r>
                    </a:p>
                  </a:txBody>
                  <a:tcPr marL="91417" marR="91417" marT="45714" marB="45714" anchor="ctr" horzOverflow="overflow">
                    <a:lnL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3" cap="flat" cmpd="sng" algn="ctr">
                      <a:solidFill>
                        <a:srgbClr val="BBCB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5505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79512" y="80628"/>
            <a:ext cx="1944216" cy="126876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500" dirty="0" smtClean="0">
                <a:latin typeface="굴림"/>
                <a:ea typeface="굴림"/>
              </a:rPr>
              <a:t>최종</a:t>
            </a:r>
            <a:endParaRPr lang="en-US" altLang="ko-KR" sz="2500" dirty="0" smtClean="0">
              <a:latin typeface="굴림"/>
              <a:ea typeface="굴림"/>
            </a:endParaRPr>
          </a:p>
          <a:p>
            <a:pPr algn="ctr">
              <a:defRPr lang="ko-KR" altLang="en-US"/>
            </a:pPr>
            <a:r>
              <a:rPr lang="ko-KR" altLang="en-US" sz="2500" dirty="0" smtClean="0">
                <a:latin typeface="굴림"/>
                <a:ea typeface="굴림"/>
              </a:rPr>
              <a:t>진행상황</a:t>
            </a:r>
            <a:endParaRPr lang="en-US" altLang="ko-KR" sz="2500" dirty="0" smtClean="0">
              <a:latin typeface="굴림"/>
              <a:ea typeface="굴림"/>
            </a:endParaRPr>
          </a:p>
        </p:txBody>
      </p:sp>
      <p:sp>
        <p:nvSpPr>
          <p:cNvPr id="8" name="_x275385016"/>
          <p:cNvSpPr>
            <a:spLocks noChangeArrowheads="1"/>
          </p:cNvSpPr>
          <p:nvPr/>
        </p:nvSpPr>
        <p:spPr bwMode="auto">
          <a:xfrm>
            <a:off x="201685" y="4113076"/>
            <a:ext cx="7848600" cy="2484276"/>
          </a:xfrm>
          <a:prstGeom prst="roundRect">
            <a:avLst>
              <a:gd name="adj" fmla="val 3819"/>
            </a:avLst>
          </a:prstGeom>
          <a:solidFill>
            <a:srgbClr val="FFFFFF"/>
          </a:solidFill>
          <a:ln w="12700">
            <a:solidFill>
              <a:srgbClr val="70AD47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3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dirty="0" err="1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오류수정</a:t>
            </a:r>
            <a:endParaRPr kumimoji="1" lang="en-US" altLang="ko-KR" sz="1000" b="1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1" lang="ko-KR" altLang="en-US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배경화면이 일정 구간이 넘어가면 사라지는 현상 </a:t>
            </a:r>
            <a:r>
              <a:rPr kumimoji="1"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en-US" sz="1000" b="1" dirty="0" err="1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수정완료</a:t>
            </a:r>
            <a:r>
              <a:rPr kumimoji="1"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) 11/15</a:t>
            </a:r>
            <a:endParaRPr kumimoji="1" lang="en-US" altLang="ko-KR" sz="1000" b="1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유닛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미사일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적 기체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플레이어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)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이 일정 구간을 넘어가면 배경과 같이 사라지는 현상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수정완료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) </a:t>
            </a:r>
            <a:r>
              <a:rPr kumimoji="1"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11/15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메인 씬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도움말 씬 에서 의 배경화면이 고정이 되지 않고 갑자기 누락되거나 사라지는 현상 </a:t>
            </a:r>
            <a:r>
              <a:rPr kumimoji="1"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en-US" sz="1000" b="1" dirty="0" err="1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수정완료</a:t>
            </a:r>
            <a:r>
              <a:rPr kumimoji="1"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) 11/15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-</a:t>
            </a:r>
            <a:r>
              <a:rPr kumimoji="1" lang="en-US" altLang="ko-KR" sz="1000" b="1" i="0" u="none" strike="noStrike" cap="none" normalizeH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   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적 기체를 파괴하면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충돌효과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파괴이미지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)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가  나오는데 랜덤 적기를 만드는 과정에서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스크립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,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코딩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)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에러가  발생</a:t>
            </a:r>
            <a:r>
              <a:rPr kumimoji="1" lang="en-US" altLang="ko-KR" sz="10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en-US" sz="1000" b="1" dirty="0" err="1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수정완료</a:t>
            </a:r>
            <a:r>
              <a:rPr kumimoji="1" lang="en-US" altLang="ko-KR" sz="10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) </a:t>
            </a:r>
            <a:r>
              <a:rPr kumimoji="1"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11/21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  파괴이미지가  오류가 남으로써 사운드 파괴 사운드  </a:t>
            </a:r>
            <a:r>
              <a:rPr kumimoji="1" lang="ko-KR" altLang="en-US" sz="1000" b="1" dirty="0" err="1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동일오류</a:t>
            </a:r>
            <a:r>
              <a:rPr kumimoji="1" lang="ko-KR" altLang="en-US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kumimoji="1" lang="en-US" altLang="ko-KR" sz="10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en-US" sz="1000" b="1" dirty="0" err="1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수정완료</a:t>
            </a:r>
            <a:r>
              <a:rPr kumimoji="1" lang="en-US" altLang="ko-KR" sz="10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) </a:t>
            </a:r>
            <a:r>
              <a:rPr kumimoji="1"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11/21</a:t>
            </a:r>
            <a:endParaRPr kumimoji="1" lang="en-US" altLang="ko-KR" sz="1000" b="1" dirty="0">
              <a:solidFill>
                <a:srgbClr val="FF0000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-     </a:t>
            </a:r>
            <a:r>
              <a:rPr kumimoji="1" lang="ko-KR" altLang="en-US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랜덤 유닛  완벽 생성</a:t>
            </a:r>
            <a:r>
              <a:rPr kumimoji="1" lang="en-US" altLang="ko-KR" sz="10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 (</a:t>
            </a:r>
            <a:r>
              <a:rPr kumimoji="1" lang="ko-KR" altLang="en-US" sz="1000" b="1" dirty="0" err="1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수정완료</a:t>
            </a:r>
            <a:r>
              <a:rPr kumimoji="1" lang="en-US" altLang="ko-KR" sz="10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) </a:t>
            </a:r>
            <a:r>
              <a:rPr kumimoji="1"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11/28</a:t>
            </a:r>
            <a:endParaRPr kumimoji="1" lang="en-US" altLang="ko-KR" sz="1000" b="1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  충돌사운드</a:t>
            </a:r>
            <a:r>
              <a:rPr kumimoji="1" lang="en-US" altLang="ko-KR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en-US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등 사운드 부분</a:t>
            </a:r>
            <a:r>
              <a:rPr kumimoji="1" lang="en-US" altLang="ko-KR" sz="10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kumimoji="1" lang="en-US" altLang="ko-KR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en-US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업데이트</a:t>
            </a:r>
            <a:r>
              <a:rPr kumimoji="1" lang="en-US" altLang="ko-KR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) </a:t>
            </a:r>
            <a:r>
              <a:rPr kumimoji="1"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~ 11.29 </a:t>
            </a:r>
            <a:endParaRPr kumimoji="1" lang="en-US" altLang="ko-KR" sz="1000" b="1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  UI </a:t>
            </a:r>
            <a:r>
              <a:rPr kumimoji="1" lang="ko-KR" altLang="en-US" sz="1000" b="1" dirty="0" err="1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퀄리티</a:t>
            </a:r>
            <a:r>
              <a:rPr kumimoji="1" lang="ko-KR" altLang="en-US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 </a:t>
            </a:r>
            <a:r>
              <a:rPr kumimoji="1" lang="en-US" altLang="ko-KR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en-US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업데이트</a:t>
            </a:r>
            <a:r>
              <a:rPr kumimoji="1" lang="en-US" altLang="ko-KR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)</a:t>
            </a:r>
            <a:r>
              <a:rPr kumimoji="1" lang="en-US" altLang="ko-KR" sz="10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 ~ 11.28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-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   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난이도 </a:t>
            </a:r>
            <a:r>
              <a:rPr kumimoji="1" lang="en-US" altLang="ko-KR" sz="1000" b="1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1,2,3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설정 및 기타 오류 수정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마무리까지 코딩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)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 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-    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난이도 설정 마무리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,</a:t>
            </a:r>
            <a:r>
              <a:rPr kumimoji="1" lang="en-US" altLang="ko-KR" sz="1000" b="1" i="0" u="none" strike="noStrike" cap="none" normalizeH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000" b="1" i="0" u="none" strike="noStrike" cap="none" normalizeH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보고서 작성 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_x275385016"/>
          <p:cNvSpPr>
            <a:spLocks noChangeArrowheads="1"/>
          </p:cNvSpPr>
          <p:nvPr/>
        </p:nvSpPr>
        <p:spPr bwMode="auto">
          <a:xfrm>
            <a:off x="201685" y="1448780"/>
            <a:ext cx="7848600" cy="2556284"/>
          </a:xfrm>
          <a:prstGeom prst="roundRect">
            <a:avLst>
              <a:gd name="adj" fmla="val 3819"/>
            </a:avLst>
          </a:prstGeom>
          <a:solidFill>
            <a:srgbClr val="FFFFFF"/>
          </a:solidFill>
          <a:ln w="12700">
            <a:solidFill>
              <a:srgbClr val="70AD47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1.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현재 </a:t>
            </a:r>
            <a:r>
              <a:rPr kumimoji="1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유닛을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생성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, 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움직이기 가능 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, 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미사일을 쏘기 위해 코딩 조사</a:t>
            </a:r>
            <a:endParaRPr kumimoji="1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2.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이미지 파일 구하기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, 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미사일을 쏠 수 있는 코딩 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, 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좌표 값 으로 이용</a:t>
            </a:r>
            <a:endParaRPr kumimoji="1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3.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코딩을 이용해 생성 </a:t>
            </a:r>
            <a:r>
              <a:rPr kumimoji="1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유닛으로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미사일을 쏘면서 움직이기 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( </a:t>
            </a:r>
            <a:r>
              <a:rPr kumimoji="1" lang="en-US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c#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을 이용해 움직이기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) 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4.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메모리 </a:t>
            </a:r>
            <a:r>
              <a:rPr kumimoji="1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풀링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(Memory Pooling)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을 이용한 미사일 발사 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-&gt; </a:t>
            </a:r>
            <a:r>
              <a:rPr kumimoji="1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예기치않은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GC(</a:t>
            </a:r>
            <a:r>
              <a:rPr kumimoji="1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가비지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</a:t>
            </a:r>
            <a:r>
              <a:rPr kumimoji="1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컬렉터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)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호출 방지</a:t>
            </a:r>
            <a:endParaRPr kumimoji="1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5.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게임 난이도 설정구상 및 자료 조사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.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6.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적 </a:t>
            </a:r>
            <a:r>
              <a:rPr kumimoji="1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유닛충돌효과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HP 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만들기</a:t>
            </a:r>
            <a:endParaRPr kumimoji="1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7.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플레이어 </a:t>
            </a:r>
            <a:r>
              <a:rPr kumimoji="1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유닛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HP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바 생성 </a:t>
            </a:r>
            <a:r>
              <a:rPr kumimoji="1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/ 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플레이어 </a:t>
            </a:r>
            <a:r>
              <a:rPr kumimoji="1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유닛</a:t>
            </a:r>
            <a:r>
              <a:rPr kumimoji="1" lang="ko-KR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파괴</a:t>
            </a:r>
            <a:endParaRPr kumimoji="1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8. </a:t>
            </a:r>
            <a:r>
              <a:rPr kumimoji="1" lang="ko-KR" altLang="en-US" sz="1300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배경 삽입 및 움직이기 </a:t>
            </a:r>
            <a:r>
              <a:rPr kumimoji="1" lang="en-US" altLang="ko-KR" sz="1300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/ </a:t>
            </a:r>
            <a:r>
              <a:rPr kumimoji="1" lang="ko-KR" altLang="en-US" sz="1300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메인</a:t>
            </a:r>
            <a:r>
              <a:rPr kumimoji="1" lang="en-US" altLang="ko-KR" sz="1300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, </a:t>
            </a:r>
            <a:r>
              <a:rPr kumimoji="1" lang="ko-KR" altLang="en-US" sz="1300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도움말 </a:t>
            </a:r>
            <a:r>
              <a:rPr kumimoji="1" lang="ko-KR" altLang="en-US" sz="1300" i="0" u="none" strike="noStrike" cap="none" normalizeH="0" baseline="0" dirty="0" err="1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씬에</a:t>
            </a:r>
            <a:r>
              <a:rPr kumimoji="1" lang="ko-KR" altLang="en-US" sz="1300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대한 코딩 공부 및 자료 </a:t>
            </a:r>
            <a:r>
              <a:rPr kumimoji="1" lang="ko-KR" altLang="en-US" sz="1300" i="0" u="none" strike="noStrike" cap="none" normalizeH="0" baseline="0" dirty="0" err="1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찿기</a:t>
            </a:r>
            <a:endParaRPr kumimoji="1" lang="en-US" altLang="ko-KR" sz="1300" i="0" u="none" strike="noStrike" cap="none" normalizeH="0" baseline="0" dirty="0" smtClean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9.</a:t>
            </a:r>
            <a:r>
              <a:rPr kumimoji="1" lang="ko-KR" altLang="en-US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지난 주 배경 스크롤 오류문제 수정</a:t>
            </a:r>
            <a:r>
              <a:rPr kumimoji="1" lang="en-US" altLang="ko-KR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, </a:t>
            </a:r>
            <a:r>
              <a:rPr kumimoji="1" lang="ko-KR" altLang="en-US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파괴효과</a:t>
            </a:r>
            <a:r>
              <a:rPr kumimoji="1" lang="en-US" altLang="ko-KR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,</a:t>
            </a:r>
            <a:r>
              <a:rPr kumimoji="1" lang="ko-KR" altLang="en-US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소리효과</a:t>
            </a:r>
            <a:r>
              <a:rPr kumimoji="1" lang="en-US" altLang="ko-KR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, </a:t>
            </a:r>
            <a:r>
              <a:rPr kumimoji="1" lang="ko-KR" altLang="en-US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랜덤 적 발생</a:t>
            </a:r>
            <a:r>
              <a:rPr kumimoji="1" lang="en-US" altLang="ko-KR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10. </a:t>
            </a:r>
            <a:r>
              <a:rPr kumimoji="1" lang="ko-KR" altLang="en-US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지난주 </a:t>
            </a:r>
            <a:r>
              <a:rPr kumimoji="1" lang="ko-KR" altLang="en-US" sz="1300" dirty="0" err="1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파괴효과</a:t>
            </a:r>
            <a:r>
              <a:rPr kumimoji="1" lang="en-US" altLang="ko-KR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,</a:t>
            </a:r>
            <a:r>
              <a:rPr kumimoji="1" lang="ko-KR" altLang="en-US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</a:t>
            </a:r>
            <a:r>
              <a:rPr kumimoji="1" lang="ko-KR" altLang="en-US" sz="1300" dirty="0" err="1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소리효과</a:t>
            </a:r>
            <a:r>
              <a:rPr kumimoji="1" lang="en-US" altLang="ko-KR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,</a:t>
            </a:r>
            <a:r>
              <a:rPr kumimoji="1" lang="ko-KR" altLang="en-US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적 </a:t>
            </a:r>
            <a:r>
              <a:rPr kumimoji="1" lang="ko-KR" altLang="en-US" sz="1300" dirty="0" err="1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랜덤발생</a:t>
            </a:r>
            <a:r>
              <a:rPr kumimoji="1" lang="en-US" altLang="ko-KR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,</a:t>
            </a:r>
            <a:r>
              <a:rPr kumimoji="1" lang="ko-KR" altLang="en-US" sz="1300" dirty="0" smtClean="0">
                <a:latin typeface="굴림" panose="020B0600000101010101" pitchFamily="50" charset="-127"/>
                <a:ea typeface="굴림" panose="020B0600000101010101" pitchFamily="50" charset="-127"/>
                <a:cs typeface="굴림" pitchFamily="50" charset="-127"/>
              </a:rPr>
              <a:t> 오류 수정</a:t>
            </a:r>
            <a:endParaRPr kumimoji="1" lang="en-US" altLang="ko-KR" sz="1300" dirty="0" smtClean="0">
              <a:latin typeface="굴림" panose="020B0600000101010101" pitchFamily="50" charset="-127"/>
              <a:ea typeface="굴림" panose="020B0600000101010101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i="0" u="none" strike="noStrike" cap="none" normalizeH="0" baseline="0" dirty="0" smtClean="0">
                <a:ln>
                  <a:noFill/>
                </a:ln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11.</a:t>
            </a:r>
            <a:r>
              <a:rPr kumimoji="1" lang="en-US" altLang="ko-KR" sz="13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Score </a:t>
            </a:r>
            <a:r>
              <a:rPr kumimoji="1" lang="ko-KR" altLang="en-US" sz="13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기능 추가</a:t>
            </a:r>
            <a:r>
              <a:rPr kumimoji="1" lang="en-US" altLang="ko-KR" sz="13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en-US" sz="13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플레이어 화면 밖 이동 제한</a:t>
            </a:r>
            <a:r>
              <a:rPr kumimoji="1" lang="en-US" altLang="ko-KR" sz="13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, UI</a:t>
            </a:r>
            <a:r>
              <a:rPr kumimoji="1" lang="ko-KR" altLang="en-US" sz="13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기능 적용</a:t>
            </a:r>
            <a:r>
              <a:rPr kumimoji="1" lang="en-US" altLang="ko-KR" sz="13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3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재 시작 기능 추가</a:t>
            </a:r>
            <a:endParaRPr kumimoji="1" lang="en-US" altLang="ko-KR" sz="13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12.</a:t>
            </a:r>
            <a:r>
              <a:rPr kumimoji="1" lang="ko-KR" altLang="en-US" sz="1300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프로젝트 마무리 단계 보고서 작성 발표</a:t>
            </a:r>
            <a:endParaRPr kumimoji="1" lang="ko-KR" altLang="en-US" sz="130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17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1573</Words>
  <Application>Microsoft Office PowerPoint</Application>
  <PresentationFormat>화면 슬라이드 쇼(4:3)</PresentationFormat>
  <Paragraphs>402</Paragraphs>
  <Slides>35</Slides>
  <Notes>1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1_HDOfficeLightV0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user</cp:lastModifiedBy>
  <cp:revision>220</cp:revision>
  <dcterms:created xsi:type="dcterms:W3CDTF">2018-04-09T10:52:37Z</dcterms:created>
  <dcterms:modified xsi:type="dcterms:W3CDTF">2018-12-08T07:34:31Z</dcterms:modified>
  <cp:version>1000.0000.01</cp:version>
</cp:coreProperties>
</file>